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331" r:id="rId4"/>
    <p:sldId id="305" r:id="rId5"/>
    <p:sldId id="327" r:id="rId6"/>
    <p:sldId id="306" r:id="rId7"/>
    <p:sldId id="329" r:id="rId8"/>
    <p:sldId id="308" r:id="rId9"/>
    <p:sldId id="310" r:id="rId10"/>
    <p:sldId id="296" r:id="rId11"/>
    <p:sldId id="297" r:id="rId12"/>
    <p:sldId id="311" r:id="rId13"/>
    <p:sldId id="312" r:id="rId14"/>
    <p:sldId id="324" r:id="rId15"/>
    <p:sldId id="313" r:id="rId16"/>
    <p:sldId id="315" r:id="rId17"/>
    <p:sldId id="318" r:id="rId18"/>
    <p:sldId id="330" r:id="rId19"/>
    <p:sldId id="320" r:id="rId20"/>
    <p:sldId id="321" r:id="rId21"/>
    <p:sldId id="323" r:id="rId22"/>
    <p:sldId id="325" r:id="rId23"/>
    <p:sldId id="302" r:id="rId24"/>
    <p:sldId id="301" r:id="rId25"/>
    <p:sldId id="294" r:id="rId2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705" autoAdjust="0"/>
  </p:normalViewPr>
  <p:slideViewPr>
    <p:cSldViewPr>
      <p:cViewPr>
        <p:scale>
          <a:sx n="60" d="100"/>
          <a:sy n="60" d="100"/>
        </p:scale>
        <p:origin x="-3084" y="-11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AD918-B487-46C8-A11A-AD188AB9ED77}" type="doc">
      <dgm:prSet loTypeId="urn:microsoft.com/office/officeart/2005/8/layout/b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6FEF95-DAB3-4C54-9CDE-60DC19B8A90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Запуск модуля «Результаты ИС-9»</a:t>
          </a:r>
        </a:p>
      </dgm:t>
    </dgm:pt>
    <dgm:pt modelId="{1BB907D4-0D23-4463-9D78-82FC758F9AE9}" type="parTrans" cxnId="{B423F55B-B663-4370-B223-8E1FCA6A69DE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900855-A6C3-4A03-A374-AEFA71BA9CDA}" type="sibTrans" cxnId="{B423F55B-B663-4370-B223-8E1FCA6A69DE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47AFB2-660E-430A-9581-5732EB5AD166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</a:t>
          </a:r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XML-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файл, присланный из РЦОИ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CC0F83-0518-4BC4-BFFC-BC5765F021F0}" type="parTrans" cxnId="{AB103F78-64BB-4B47-9BA2-E1B635A67684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B79586-5F47-401D-8289-93DC22482000}" type="sibTrans" cxnId="{AB103F78-64BB-4B47-9BA2-E1B635A67684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B26BB5-A3BE-4C1E-BB6D-7A0323E115FB}">
      <dgm:prSet phldrT="[Текст]" custT="1"/>
      <dgm:spPr/>
      <dgm:t>
        <a:bodyPr/>
        <a:lstStyle/>
        <a:p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Внести результаты из протоколов оценивания в модуль «Результаты ИС-9»</a:t>
          </a:r>
        </a:p>
        <a:p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D9EE7B-2909-4A48-AC77-F237575C803D}" type="parTrans" cxnId="{03E9A529-F37A-485F-8643-7EF738490F1A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01DDFC-7638-40D2-AFC8-AF9F223DBB06}" type="sibTrans" cxnId="{03E9A529-F37A-485F-8643-7EF738490F1A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422A84-6FF3-4294-86B1-98FD93326042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Проверить количество не явившихся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9D206D-08CF-4CAD-8A6D-4EF0A6D4CF79}" type="parTrans" cxnId="{C5D81882-9CE6-4AC3-8B0B-AA2F58A8177F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1C810A-A119-4882-8D09-05F147B97214}" type="sibTrans" cxnId="{C5D81882-9CE6-4AC3-8B0B-AA2F58A8177F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07FF6F-C754-4A0B-9114-B42A251D92EF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Проверка корректности заполненных данных («Проверить»)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185BB4-1FDD-4B73-B252-04383111A724}" type="parTrans" cxnId="{6DC9B324-40FE-48A1-9DD6-315C33EDB565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75098-95EA-471C-9E17-C47845AF9877}" type="sibTrans" cxnId="{6DC9B324-40FE-48A1-9DD6-315C33EDB565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0F4D3C-47F6-4AD9-A251-3E2A4FBF4ACF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окнами «Просмотр ошибок»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1250D5-C09E-4D63-A1C3-FCEECE52A252}" type="parTrans" cxnId="{4DB7F3C3-146C-49C6-9396-352E22FD4D22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6EBD7D-9A56-44B1-900E-82094DEBACB4}" type="sibTrans" cxnId="{4DB7F3C3-146C-49C6-9396-352E22FD4D22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462FB1-625B-4A13-8EA5-5BD82D1CA23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 исправления нажать «Проверить»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9DE36E-B857-4B74-8D7F-5962CCE09C50}" type="parTrans" cxnId="{22099D97-409D-4C3A-974B-77DB224643CD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94B12F-D130-4B53-BB19-B8FCB21DFB1F}" type="sibTrans" cxnId="{22099D97-409D-4C3A-974B-77DB224643CD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33D9B4-D352-4221-B4F6-F51A6E30EC99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Нажать «Сохранить»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A52754-E0F5-46FF-9D18-0F59C83631FD}" type="parTrans" cxnId="{84D0D0BD-ABCE-429E-A1D4-61CA2ED1F794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73206-C0F7-4659-AD5A-E06CED862D40}" type="sibTrans" cxnId="{84D0D0BD-ABCE-429E-A1D4-61CA2ED1F794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80B53D-0849-496A-A4A9-AADEC2378B8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Повторно открыть файл и проверить, что файл открывается и снова </a:t>
          </a:r>
          <a:r>
            <a:rPr lang="ru-RU" sz="1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СОХРАНИТЬ</a:t>
          </a:r>
          <a:endParaRPr lang="ru-RU" sz="18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4EB7CB-4044-49E9-9DCD-FD3E24FEFC7F}" type="parTrans" cxnId="{AFD5E005-7A16-4D8B-9E1E-5717987B30BE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8FDE8B-081B-47CF-B697-D0FA24A9C0F7}" type="sibTrans" cxnId="{AFD5E005-7A16-4D8B-9E1E-5717987B30BE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7EE661-1CFA-44A1-BA71-EF824C749044}" type="pres">
      <dgm:prSet presAssocID="{FFCAD918-B487-46C8-A11A-AD188AB9ED7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8EBF3BE-BBED-4245-ABAB-B97C9F3354FB}" type="pres">
      <dgm:prSet presAssocID="{676FEF95-DAB3-4C54-9CDE-60DC19B8A903}" presName="compNode" presStyleCnt="0"/>
      <dgm:spPr/>
    </dgm:pt>
    <dgm:pt modelId="{26C052E0-3512-4F69-ADB5-C3873FA5C0C1}" type="pres">
      <dgm:prSet presAssocID="{676FEF95-DAB3-4C54-9CDE-60DC19B8A903}" presName="dummyConnPt" presStyleCnt="0"/>
      <dgm:spPr/>
    </dgm:pt>
    <dgm:pt modelId="{43D725E2-4328-49B4-83EA-D836CCBE1FEE}" type="pres">
      <dgm:prSet presAssocID="{676FEF95-DAB3-4C54-9CDE-60DC19B8A903}" presName="node" presStyleLbl="node1" presStyleIdx="0" presStyleCnt="9" custScaleX="106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8294D-8ECC-4718-9E70-786F61ED9B9B}" type="pres">
      <dgm:prSet presAssocID="{96900855-A6C3-4A03-A374-AEFA71BA9CDA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A3E0E090-FD95-44FF-BF0D-094ACDBEAA4C}" type="pres">
      <dgm:prSet presAssocID="{BF47AFB2-660E-430A-9581-5732EB5AD166}" presName="compNode" presStyleCnt="0"/>
      <dgm:spPr/>
    </dgm:pt>
    <dgm:pt modelId="{C54DB1C6-C251-440F-9D5E-1F3D37575FE8}" type="pres">
      <dgm:prSet presAssocID="{BF47AFB2-660E-430A-9581-5732EB5AD166}" presName="dummyConnPt" presStyleCnt="0"/>
      <dgm:spPr/>
    </dgm:pt>
    <dgm:pt modelId="{1F0128B1-7D8A-4E2D-916F-531C72D6317C}" type="pres">
      <dgm:prSet presAssocID="{BF47AFB2-660E-430A-9581-5732EB5AD16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F2BD6-C21E-4687-8151-8A34F3A4A88A}" type="pres">
      <dgm:prSet presAssocID="{24B79586-5F47-401D-8289-93DC22482000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330433AC-900A-4910-934A-B1DBCBBD8C85}" type="pres">
      <dgm:prSet presAssocID="{EBB26BB5-A3BE-4C1E-BB6D-7A0323E115FB}" presName="compNode" presStyleCnt="0"/>
      <dgm:spPr/>
    </dgm:pt>
    <dgm:pt modelId="{B42F8C38-033B-4682-A4FE-411068909183}" type="pres">
      <dgm:prSet presAssocID="{EBB26BB5-A3BE-4C1E-BB6D-7A0323E115FB}" presName="dummyConnPt" presStyleCnt="0"/>
      <dgm:spPr/>
    </dgm:pt>
    <dgm:pt modelId="{E329A1F6-1BC9-4FB8-9468-AD32E25D1617}" type="pres">
      <dgm:prSet presAssocID="{EBB26BB5-A3BE-4C1E-BB6D-7A0323E115FB}" presName="node" presStyleLbl="node1" presStyleIdx="2" presStyleCnt="9" custScaleX="109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0C04F4-4645-485B-9F51-D6DB803FA0E9}" type="pres">
      <dgm:prSet presAssocID="{FF01DDFC-7638-40D2-AFC8-AF9F223DBB06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BFB49BF-1C75-4ADA-BAFE-D8EAD83AF98C}" type="pres">
      <dgm:prSet presAssocID="{95422A84-6FF3-4294-86B1-98FD93326042}" presName="compNode" presStyleCnt="0"/>
      <dgm:spPr/>
    </dgm:pt>
    <dgm:pt modelId="{C6CAB633-216C-4965-A99C-52B9AF99F520}" type="pres">
      <dgm:prSet presAssocID="{95422A84-6FF3-4294-86B1-98FD93326042}" presName="dummyConnPt" presStyleCnt="0"/>
      <dgm:spPr/>
    </dgm:pt>
    <dgm:pt modelId="{3381BDCA-F2BC-4076-8358-2F13A2D41985}" type="pres">
      <dgm:prSet presAssocID="{95422A84-6FF3-4294-86B1-98FD9332604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7100D-7075-4B48-89DD-68822F382386}" type="pres">
      <dgm:prSet presAssocID="{301C810A-A119-4882-8D09-05F147B97214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9BD0B138-020D-42CD-9443-5D2AD0F91950}" type="pres">
      <dgm:prSet presAssocID="{2B07FF6F-C754-4A0B-9114-B42A251D92EF}" presName="compNode" presStyleCnt="0"/>
      <dgm:spPr/>
    </dgm:pt>
    <dgm:pt modelId="{1A22F98F-375C-488F-861D-B84D44A724DE}" type="pres">
      <dgm:prSet presAssocID="{2B07FF6F-C754-4A0B-9114-B42A251D92EF}" presName="dummyConnPt" presStyleCnt="0"/>
      <dgm:spPr/>
    </dgm:pt>
    <dgm:pt modelId="{55B6E196-3300-4351-B9A8-B904A8E4CF62}" type="pres">
      <dgm:prSet presAssocID="{2B07FF6F-C754-4A0B-9114-B42A251D92E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F8867-A9D7-4196-83BA-81651268C5D0}" type="pres">
      <dgm:prSet presAssocID="{F5575098-95EA-471C-9E17-C47845AF9877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418ED02F-8D5F-4A14-B0A6-D307D50320E7}" type="pres">
      <dgm:prSet presAssocID="{860F4D3C-47F6-4AD9-A251-3E2A4FBF4ACF}" presName="compNode" presStyleCnt="0"/>
      <dgm:spPr/>
    </dgm:pt>
    <dgm:pt modelId="{39FC9FFC-CCFD-4B15-AC8F-A8859E71150D}" type="pres">
      <dgm:prSet presAssocID="{860F4D3C-47F6-4AD9-A251-3E2A4FBF4ACF}" presName="dummyConnPt" presStyleCnt="0"/>
      <dgm:spPr/>
    </dgm:pt>
    <dgm:pt modelId="{7CEE96DD-74E5-467B-A7F9-14226A385270}" type="pres">
      <dgm:prSet presAssocID="{860F4D3C-47F6-4AD9-A251-3E2A4FBF4AC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EF283-5CF9-4B0A-92FE-4225C4173343}" type="pres">
      <dgm:prSet presAssocID="{FF6EBD7D-9A56-44B1-900E-82094DEBACB4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1D009EFF-B5BF-4FFB-BD6A-8CFD769C0A30}" type="pres">
      <dgm:prSet presAssocID="{6B462FB1-625B-4A13-8EA5-5BD82D1CA230}" presName="compNode" presStyleCnt="0"/>
      <dgm:spPr/>
    </dgm:pt>
    <dgm:pt modelId="{D96EE308-D063-4C5D-B811-48816E7F88D3}" type="pres">
      <dgm:prSet presAssocID="{6B462FB1-625B-4A13-8EA5-5BD82D1CA230}" presName="dummyConnPt" presStyleCnt="0"/>
      <dgm:spPr/>
    </dgm:pt>
    <dgm:pt modelId="{3144C7B7-0169-4A5E-884D-8D6F9B1656B9}" type="pres">
      <dgm:prSet presAssocID="{6B462FB1-625B-4A13-8EA5-5BD82D1CA23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025C5-602B-4504-8CC2-DC1CE63770C5}" type="pres">
      <dgm:prSet presAssocID="{8D94B12F-D130-4B53-BB19-B8FCB21DFB1F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19E2E7C6-A8E2-49A9-86DE-80A8E49BBF14}" type="pres">
      <dgm:prSet presAssocID="{A533D9B4-D352-4221-B4F6-F51A6E30EC99}" presName="compNode" presStyleCnt="0"/>
      <dgm:spPr/>
    </dgm:pt>
    <dgm:pt modelId="{4BB37CF9-AF3A-41D1-8AC9-DACA06A473BC}" type="pres">
      <dgm:prSet presAssocID="{A533D9B4-D352-4221-B4F6-F51A6E30EC99}" presName="dummyConnPt" presStyleCnt="0"/>
      <dgm:spPr/>
    </dgm:pt>
    <dgm:pt modelId="{1CFE8C5C-9799-4B5D-8C30-9BA359E5818F}" type="pres">
      <dgm:prSet presAssocID="{A533D9B4-D352-4221-B4F6-F51A6E30EC9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8A2F0-A6EB-4A62-A84C-D32FA1ED50F1}" type="pres">
      <dgm:prSet presAssocID="{DC873206-C0F7-4659-AD5A-E06CED862D40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A3C0A551-7CD2-45C5-895E-A8109D980D6F}" type="pres">
      <dgm:prSet presAssocID="{B280B53D-0849-496A-A4A9-AADEC2378B80}" presName="compNode" presStyleCnt="0"/>
      <dgm:spPr/>
    </dgm:pt>
    <dgm:pt modelId="{C6DE9A25-AD66-461C-9683-DA09889EE4EE}" type="pres">
      <dgm:prSet presAssocID="{B280B53D-0849-496A-A4A9-AADEC2378B80}" presName="dummyConnPt" presStyleCnt="0"/>
      <dgm:spPr/>
    </dgm:pt>
    <dgm:pt modelId="{6A8B0286-7730-4D1E-A477-5A11979FC9AD}" type="pres">
      <dgm:prSet presAssocID="{B280B53D-0849-496A-A4A9-AADEC2378B8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CE5858-165E-45BA-B4A2-52D2CC0BB077}" type="presOf" srcId="{24B79586-5F47-401D-8289-93DC22482000}" destId="{A24F2BD6-C21E-4687-8151-8A34F3A4A88A}" srcOrd="0" destOrd="0" presId="urn:microsoft.com/office/officeart/2005/8/layout/bProcess4"/>
    <dgm:cxn modelId="{4DB7F3C3-146C-49C6-9396-352E22FD4D22}" srcId="{FFCAD918-B487-46C8-A11A-AD188AB9ED77}" destId="{860F4D3C-47F6-4AD9-A251-3E2A4FBF4ACF}" srcOrd="5" destOrd="0" parTransId="{861250D5-C09E-4D63-A1C3-FCEECE52A252}" sibTransId="{FF6EBD7D-9A56-44B1-900E-82094DEBACB4}"/>
    <dgm:cxn modelId="{03E9A529-F37A-485F-8643-7EF738490F1A}" srcId="{FFCAD918-B487-46C8-A11A-AD188AB9ED77}" destId="{EBB26BB5-A3BE-4C1E-BB6D-7A0323E115FB}" srcOrd="2" destOrd="0" parTransId="{29D9EE7B-2909-4A48-AC77-F237575C803D}" sibTransId="{FF01DDFC-7638-40D2-AFC8-AF9F223DBB06}"/>
    <dgm:cxn modelId="{D6334838-8250-43C9-8638-94CDFCF4BC11}" type="presOf" srcId="{8D94B12F-D130-4B53-BB19-B8FCB21DFB1F}" destId="{1EA025C5-602B-4504-8CC2-DC1CE63770C5}" srcOrd="0" destOrd="0" presId="urn:microsoft.com/office/officeart/2005/8/layout/bProcess4"/>
    <dgm:cxn modelId="{BAA02382-F82C-497B-A191-EA943A771660}" type="presOf" srcId="{6B462FB1-625B-4A13-8EA5-5BD82D1CA230}" destId="{3144C7B7-0169-4A5E-884D-8D6F9B1656B9}" srcOrd="0" destOrd="0" presId="urn:microsoft.com/office/officeart/2005/8/layout/bProcess4"/>
    <dgm:cxn modelId="{9DA9806F-DDD5-460C-8F9C-E34D46B11C02}" type="presOf" srcId="{676FEF95-DAB3-4C54-9CDE-60DC19B8A903}" destId="{43D725E2-4328-49B4-83EA-D836CCBE1FEE}" srcOrd="0" destOrd="0" presId="urn:microsoft.com/office/officeart/2005/8/layout/bProcess4"/>
    <dgm:cxn modelId="{84D0D0BD-ABCE-429E-A1D4-61CA2ED1F794}" srcId="{FFCAD918-B487-46C8-A11A-AD188AB9ED77}" destId="{A533D9B4-D352-4221-B4F6-F51A6E30EC99}" srcOrd="7" destOrd="0" parTransId="{09A52754-E0F5-46FF-9D18-0F59C83631FD}" sibTransId="{DC873206-C0F7-4659-AD5A-E06CED862D40}"/>
    <dgm:cxn modelId="{8D57AD06-6568-4975-8C5C-C12C7A4D0735}" type="presOf" srcId="{301C810A-A119-4882-8D09-05F147B97214}" destId="{B147100D-7075-4B48-89DD-68822F382386}" srcOrd="0" destOrd="0" presId="urn:microsoft.com/office/officeart/2005/8/layout/bProcess4"/>
    <dgm:cxn modelId="{D1CC1E3D-D331-4418-B2E7-E9EF9FFA0D21}" type="presOf" srcId="{96900855-A6C3-4A03-A374-AEFA71BA9CDA}" destId="{C278294D-8ECC-4718-9E70-786F61ED9B9B}" srcOrd="0" destOrd="0" presId="urn:microsoft.com/office/officeart/2005/8/layout/bProcess4"/>
    <dgm:cxn modelId="{823B88B4-9B31-4941-8C94-6F84D20BC126}" type="presOf" srcId="{BF47AFB2-660E-430A-9581-5732EB5AD166}" destId="{1F0128B1-7D8A-4E2D-916F-531C72D6317C}" srcOrd="0" destOrd="0" presId="urn:microsoft.com/office/officeart/2005/8/layout/bProcess4"/>
    <dgm:cxn modelId="{B6D887B9-B012-429F-B2F5-0AE7085F8262}" type="presOf" srcId="{95422A84-6FF3-4294-86B1-98FD93326042}" destId="{3381BDCA-F2BC-4076-8358-2F13A2D41985}" srcOrd="0" destOrd="0" presId="urn:microsoft.com/office/officeart/2005/8/layout/bProcess4"/>
    <dgm:cxn modelId="{172E9A98-42A1-4B8D-BD47-F9ED3C4161A1}" type="presOf" srcId="{EBB26BB5-A3BE-4C1E-BB6D-7A0323E115FB}" destId="{E329A1F6-1BC9-4FB8-9468-AD32E25D1617}" srcOrd="0" destOrd="0" presId="urn:microsoft.com/office/officeart/2005/8/layout/bProcess4"/>
    <dgm:cxn modelId="{AB103F78-64BB-4B47-9BA2-E1B635A67684}" srcId="{FFCAD918-B487-46C8-A11A-AD188AB9ED77}" destId="{BF47AFB2-660E-430A-9581-5732EB5AD166}" srcOrd="1" destOrd="0" parTransId="{5ECC0F83-0518-4BC4-BFFC-BC5765F021F0}" sibTransId="{24B79586-5F47-401D-8289-93DC22482000}"/>
    <dgm:cxn modelId="{F6FA82CB-1CC9-4D13-82FB-00F9471E2E49}" type="presOf" srcId="{A533D9B4-D352-4221-B4F6-F51A6E30EC99}" destId="{1CFE8C5C-9799-4B5D-8C30-9BA359E5818F}" srcOrd="0" destOrd="0" presId="urn:microsoft.com/office/officeart/2005/8/layout/bProcess4"/>
    <dgm:cxn modelId="{98AA2ACE-A4DA-4C63-B4B9-6162AB2602BE}" type="presOf" srcId="{B280B53D-0849-496A-A4A9-AADEC2378B80}" destId="{6A8B0286-7730-4D1E-A477-5A11979FC9AD}" srcOrd="0" destOrd="0" presId="urn:microsoft.com/office/officeart/2005/8/layout/bProcess4"/>
    <dgm:cxn modelId="{7688B033-70FB-493B-BDE4-EE0A09360448}" type="presOf" srcId="{FF01DDFC-7638-40D2-AFC8-AF9F223DBB06}" destId="{800C04F4-4645-485B-9F51-D6DB803FA0E9}" srcOrd="0" destOrd="0" presId="urn:microsoft.com/office/officeart/2005/8/layout/bProcess4"/>
    <dgm:cxn modelId="{C5D81882-9CE6-4AC3-8B0B-AA2F58A8177F}" srcId="{FFCAD918-B487-46C8-A11A-AD188AB9ED77}" destId="{95422A84-6FF3-4294-86B1-98FD93326042}" srcOrd="3" destOrd="0" parTransId="{159D206D-08CF-4CAD-8A6D-4EF0A6D4CF79}" sibTransId="{301C810A-A119-4882-8D09-05F147B97214}"/>
    <dgm:cxn modelId="{A6CED3EE-C86B-411F-9164-E30CD491096D}" type="presOf" srcId="{F5575098-95EA-471C-9E17-C47845AF9877}" destId="{F15F8867-A9D7-4196-83BA-81651268C5D0}" srcOrd="0" destOrd="0" presId="urn:microsoft.com/office/officeart/2005/8/layout/bProcess4"/>
    <dgm:cxn modelId="{6DC9B324-40FE-48A1-9DD6-315C33EDB565}" srcId="{FFCAD918-B487-46C8-A11A-AD188AB9ED77}" destId="{2B07FF6F-C754-4A0B-9114-B42A251D92EF}" srcOrd="4" destOrd="0" parTransId="{54185BB4-1FDD-4B73-B252-04383111A724}" sibTransId="{F5575098-95EA-471C-9E17-C47845AF9877}"/>
    <dgm:cxn modelId="{B423F55B-B663-4370-B223-8E1FCA6A69DE}" srcId="{FFCAD918-B487-46C8-A11A-AD188AB9ED77}" destId="{676FEF95-DAB3-4C54-9CDE-60DC19B8A903}" srcOrd="0" destOrd="0" parTransId="{1BB907D4-0D23-4463-9D78-82FC758F9AE9}" sibTransId="{96900855-A6C3-4A03-A374-AEFA71BA9CDA}"/>
    <dgm:cxn modelId="{6AF75D2C-3E2F-42A8-97A5-5762DF4135B9}" type="presOf" srcId="{2B07FF6F-C754-4A0B-9114-B42A251D92EF}" destId="{55B6E196-3300-4351-B9A8-B904A8E4CF62}" srcOrd="0" destOrd="0" presId="urn:microsoft.com/office/officeart/2005/8/layout/bProcess4"/>
    <dgm:cxn modelId="{D7DCC65D-043A-493E-912A-6E3740E802C5}" type="presOf" srcId="{860F4D3C-47F6-4AD9-A251-3E2A4FBF4ACF}" destId="{7CEE96DD-74E5-467B-A7F9-14226A385270}" srcOrd="0" destOrd="0" presId="urn:microsoft.com/office/officeart/2005/8/layout/bProcess4"/>
    <dgm:cxn modelId="{3C4B2AD1-A74B-48F1-969E-BB3F514D0355}" type="presOf" srcId="{FFCAD918-B487-46C8-A11A-AD188AB9ED77}" destId="{1A7EE661-1CFA-44A1-BA71-EF824C749044}" srcOrd="0" destOrd="0" presId="urn:microsoft.com/office/officeart/2005/8/layout/bProcess4"/>
    <dgm:cxn modelId="{0D52E6BF-40B0-4B7D-9CF1-DD49FA8BAED7}" type="presOf" srcId="{FF6EBD7D-9A56-44B1-900E-82094DEBACB4}" destId="{723EF283-5CF9-4B0A-92FE-4225C4173343}" srcOrd="0" destOrd="0" presId="urn:microsoft.com/office/officeart/2005/8/layout/bProcess4"/>
    <dgm:cxn modelId="{AFD5E005-7A16-4D8B-9E1E-5717987B30BE}" srcId="{FFCAD918-B487-46C8-A11A-AD188AB9ED77}" destId="{B280B53D-0849-496A-A4A9-AADEC2378B80}" srcOrd="8" destOrd="0" parTransId="{1C4EB7CB-4044-49E9-9DCD-FD3E24FEFC7F}" sibTransId="{578FDE8B-081B-47CF-B697-D0FA24A9C0F7}"/>
    <dgm:cxn modelId="{22099D97-409D-4C3A-974B-77DB224643CD}" srcId="{FFCAD918-B487-46C8-A11A-AD188AB9ED77}" destId="{6B462FB1-625B-4A13-8EA5-5BD82D1CA230}" srcOrd="6" destOrd="0" parTransId="{DC9DE36E-B857-4B74-8D7F-5962CCE09C50}" sibTransId="{8D94B12F-D130-4B53-BB19-B8FCB21DFB1F}"/>
    <dgm:cxn modelId="{7D66F849-372E-4D83-8579-F22625AC7439}" type="presOf" srcId="{DC873206-C0F7-4659-AD5A-E06CED862D40}" destId="{1938A2F0-A6EB-4A62-A84C-D32FA1ED50F1}" srcOrd="0" destOrd="0" presId="urn:microsoft.com/office/officeart/2005/8/layout/bProcess4"/>
    <dgm:cxn modelId="{9E6E6BE8-A1DA-4EB0-B815-D32351209B2C}" type="presParOf" srcId="{1A7EE661-1CFA-44A1-BA71-EF824C749044}" destId="{78EBF3BE-BBED-4245-ABAB-B97C9F3354FB}" srcOrd="0" destOrd="0" presId="urn:microsoft.com/office/officeart/2005/8/layout/bProcess4"/>
    <dgm:cxn modelId="{412715F1-0173-4D55-8EC7-C342CFA9D760}" type="presParOf" srcId="{78EBF3BE-BBED-4245-ABAB-B97C9F3354FB}" destId="{26C052E0-3512-4F69-ADB5-C3873FA5C0C1}" srcOrd="0" destOrd="0" presId="urn:microsoft.com/office/officeart/2005/8/layout/bProcess4"/>
    <dgm:cxn modelId="{890CC154-5DD3-46BB-93AD-1230C2458A10}" type="presParOf" srcId="{78EBF3BE-BBED-4245-ABAB-B97C9F3354FB}" destId="{43D725E2-4328-49B4-83EA-D836CCBE1FEE}" srcOrd="1" destOrd="0" presId="urn:microsoft.com/office/officeart/2005/8/layout/bProcess4"/>
    <dgm:cxn modelId="{6B3B4E69-98AA-4697-A797-36820D3EBF25}" type="presParOf" srcId="{1A7EE661-1CFA-44A1-BA71-EF824C749044}" destId="{C278294D-8ECC-4718-9E70-786F61ED9B9B}" srcOrd="1" destOrd="0" presId="urn:microsoft.com/office/officeart/2005/8/layout/bProcess4"/>
    <dgm:cxn modelId="{CE57361F-B431-4F8A-BC7A-526DD271A7DF}" type="presParOf" srcId="{1A7EE661-1CFA-44A1-BA71-EF824C749044}" destId="{A3E0E090-FD95-44FF-BF0D-094ACDBEAA4C}" srcOrd="2" destOrd="0" presId="urn:microsoft.com/office/officeart/2005/8/layout/bProcess4"/>
    <dgm:cxn modelId="{C764ADF1-B121-4244-950F-4844EEFB7F24}" type="presParOf" srcId="{A3E0E090-FD95-44FF-BF0D-094ACDBEAA4C}" destId="{C54DB1C6-C251-440F-9D5E-1F3D37575FE8}" srcOrd="0" destOrd="0" presId="urn:microsoft.com/office/officeart/2005/8/layout/bProcess4"/>
    <dgm:cxn modelId="{8855537C-CA7E-40E8-94E8-8CA1DB209752}" type="presParOf" srcId="{A3E0E090-FD95-44FF-BF0D-094ACDBEAA4C}" destId="{1F0128B1-7D8A-4E2D-916F-531C72D6317C}" srcOrd="1" destOrd="0" presId="urn:microsoft.com/office/officeart/2005/8/layout/bProcess4"/>
    <dgm:cxn modelId="{295871C7-5C2E-44A7-A15E-C6BBCE206871}" type="presParOf" srcId="{1A7EE661-1CFA-44A1-BA71-EF824C749044}" destId="{A24F2BD6-C21E-4687-8151-8A34F3A4A88A}" srcOrd="3" destOrd="0" presId="urn:microsoft.com/office/officeart/2005/8/layout/bProcess4"/>
    <dgm:cxn modelId="{0C3FBA62-3E34-4687-B5D2-48CE2437E5F6}" type="presParOf" srcId="{1A7EE661-1CFA-44A1-BA71-EF824C749044}" destId="{330433AC-900A-4910-934A-B1DBCBBD8C85}" srcOrd="4" destOrd="0" presId="urn:microsoft.com/office/officeart/2005/8/layout/bProcess4"/>
    <dgm:cxn modelId="{047FE4C0-BC04-4EDA-8426-66F54644A50C}" type="presParOf" srcId="{330433AC-900A-4910-934A-B1DBCBBD8C85}" destId="{B42F8C38-033B-4682-A4FE-411068909183}" srcOrd="0" destOrd="0" presId="urn:microsoft.com/office/officeart/2005/8/layout/bProcess4"/>
    <dgm:cxn modelId="{964551F1-5C92-406A-AA09-46ED4D888F76}" type="presParOf" srcId="{330433AC-900A-4910-934A-B1DBCBBD8C85}" destId="{E329A1F6-1BC9-4FB8-9468-AD32E25D1617}" srcOrd="1" destOrd="0" presId="urn:microsoft.com/office/officeart/2005/8/layout/bProcess4"/>
    <dgm:cxn modelId="{D4AF3B30-2DB4-46DA-819B-B0169F1DF13F}" type="presParOf" srcId="{1A7EE661-1CFA-44A1-BA71-EF824C749044}" destId="{800C04F4-4645-485B-9F51-D6DB803FA0E9}" srcOrd="5" destOrd="0" presId="urn:microsoft.com/office/officeart/2005/8/layout/bProcess4"/>
    <dgm:cxn modelId="{46E5DB1D-F240-4294-B22E-CA851C0E8330}" type="presParOf" srcId="{1A7EE661-1CFA-44A1-BA71-EF824C749044}" destId="{0BFB49BF-1C75-4ADA-BAFE-D8EAD83AF98C}" srcOrd="6" destOrd="0" presId="urn:microsoft.com/office/officeart/2005/8/layout/bProcess4"/>
    <dgm:cxn modelId="{2F65D43E-1151-4860-B361-D773446C96E2}" type="presParOf" srcId="{0BFB49BF-1C75-4ADA-BAFE-D8EAD83AF98C}" destId="{C6CAB633-216C-4965-A99C-52B9AF99F520}" srcOrd="0" destOrd="0" presId="urn:microsoft.com/office/officeart/2005/8/layout/bProcess4"/>
    <dgm:cxn modelId="{F10553C5-3115-48D0-8739-D1A2D8E31B63}" type="presParOf" srcId="{0BFB49BF-1C75-4ADA-BAFE-D8EAD83AF98C}" destId="{3381BDCA-F2BC-4076-8358-2F13A2D41985}" srcOrd="1" destOrd="0" presId="urn:microsoft.com/office/officeart/2005/8/layout/bProcess4"/>
    <dgm:cxn modelId="{18928207-3DC6-4EB1-923B-3756E51F2346}" type="presParOf" srcId="{1A7EE661-1CFA-44A1-BA71-EF824C749044}" destId="{B147100D-7075-4B48-89DD-68822F382386}" srcOrd="7" destOrd="0" presId="urn:microsoft.com/office/officeart/2005/8/layout/bProcess4"/>
    <dgm:cxn modelId="{92D82A73-EE3A-4A84-AD87-F94699181D28}" type="presParOf" srcId="{1A7EE661-1CFA-44A1-BA71-EF824C749044}" destId="{9BD0B138-020D-42CD-9443-5D2AD0F91950}" srcOrd="8" destOrd="0" presId="urn:microsoft.com/office/officeart/2005/8/layout/bProcess4"/>
    <dgm:cxn modelId="{75779013-209C-4D05-8F06-EC23585A3539}" type="presParOf" srcId="{9BD0B138-020D-42CD-9443-5D2AD0F91950}" destId="{1A22F98F-375C-488F-861D-B84D44A724DE}" srcOrd="0" destOrd="0" presId="urn:microsoft.com/office/officeart/2005/8/layout/bProcess4"/>
    <dgm:cxn modelId="{D2F59D9C-9B32-4430-9403-5E56106C784E}" type="presParOf" srcId="{9BD0B138-020D-42CD-9443-5D2AD0F91950}" destId="{55B6E196-3300-4351-B9A8-B904A8E4CF62}" srcOrd="1" destOrd="0" presId="urn:microsoft.com/office/officeart/2005/8/layout/bProcess4"/>
    <dgm:cxn modelId="{B12A949D-15BC-40DA-83AC-BD00B6D2E8CB}" type="presParOf" srcId="{1A7EE661-1CFA-44A1-BA71-EF824C749044}" destId="{F15F8867-A9D7-4196-83BA-81651268C5D0}" srcOrd="9" destOrd="0" presId="urn:microsoft.com/office/officeart/2005/8/layout/bProcess4"/>
    <dgm:cxn modelId="{5D10A497-C72B-45A0-8EA4-67A791FD0B32}" type="presParOf" srcId="{1A7EE661-1CFA-44A1-BA71-EF824C749044}" destId="{418ED02F-8D5F-4A14-B0A6-D307D50320E7}" srcOrd="10" destOrd="0" presId="urn:microsoft.com/office/officeart/2005/8/layout/bProcess4"/>
    <dgm:cxn modelId="{DF7FD470-020F-4F9D-8C99-663838A750D3}" type="presParOf" srcId="{418ED02F-8D5F-4A14-B0A6-D307D50320E7}" destId="{39FC9FFC-CCFD-4B15-AC8F-A8859E71150D}" srcOrd="0" destOrd="0" presId="urn:microsoft.com/office/officeart/2005/8/layout/bProcess4"/>
    <dgm:cxn modelId="{01BE1A9C-67DB-4999-A4AE-B3BBB02F9A5E}" type="presParOf" srcId="{418ED02F-8D5F-4A14-B0A6-D307D50320E7}" destId="{7CEE96DD-74E5-467B-A7F9-14226A385270}" srcOrd="1" destOrd="0" presId="urn:microsoft.com/office/officeart/2005/8/layout/bProcess4"/>
    <dgm:cxn modelId="{37BBF6E3-7C9F-4FA4-B464-B095042216E8}" type="presParOf" srcId="{1A7EE661-1CFA-44A1-BA71-EF824C749044}" destId="{723EF283-5CF9-4B0A-92FE-4225C4173343}" srcOrd="11" destOrd="0" presId="urn:microsoft.com/office/officeart/2005/8/layout/bProcess4"/>
    <dgm:cxn modelId="{7FC3F09A-3DBC-4E6A-9E68-0FCC2A632E11}" type="presParOf" srcId="{1A7EE661-1CFA-44A1-BA71-EF824C749044}" destId="{1D009EFF-B5BF-4FFB-BD6A-8CFD769C0A30}" srcOrd="12" destOrd="0" presId="urn:microsoft.com/office/officeart/2005/8/layout/bProcess4"/>
    <dgm:cxn modelId="{653B21E5-EBFC-488E-BA6E-31DF5CA13D5B}" type="presParOf" srcId="{1D009EFF-B5BF-4FFB-BD6A-8CFD769C0A30}" destId="{D96EE308-D063-4C5D-B811-48816E7F88D3}" srcOrd="0" destOrd="0" presId="urn:microsoft.com/office/officeart/2005/8/layout/bProcess4"/>
    <dgm:cxn modelId="{81602F2A-50FE-432F-9F4F-98E761781B02}" type="presParOf" srcId="{1D009EFF-B5BF-4FFB-BD6A-8CFD769C0A30}" destId="{3144C7B7-0169-4A5E-884D-8D6F9B1656B9}" srcOrd="1" destOrd="0" presId="urn:microsoft.com/office/officeart/2005/8/layout/bProcess4"/>
    <dgm:cxn modelId="{118F50A9-EB12-4514-91E9-213E4FB7A0CC}" type="presParOf" srcId="{1A7EE661-1CFA-44A1-BA71-EF824C749044}" destId="{1EA025C5-602B-4504-8CC2-DC1CE63770C5}" srcOrd="13" destOrd="0" presId="urn:microsoft.com/office/officeart/2005/8/layout/bProcess4"/>
    <dgm:cxn modelId="{B36C5D6A-0E90-4C93-9A4F-59573A916999}" type="presParOf" srcId="{1A7EE661-1CFA-44A1-BA71-EF824C749044}" destId="{19E2E7C6-A8E2-49A9-86DE-80A8E49BBF14}" srcOrd="14" destOrd="0" presId="urn:microsoft.com/office/officeart/2005/8/layout/bProcess4"/>
    <dgm:cxn modelId="{205413F3-2685-4F09-9F9F-A8B58A2B16FA}" type="presParOf" srcId="{19E2E7C6-A8E2-49A9-86DE-80A8E49BBF14}" destId="{4BB37CF9-AF3A-41D1-8AC9-DACA06A473BC}" srcOrd="0" destOrd="0" presId="urn:microsoft.com/office/officeart/2005/8/layout/bProcess4"/>
    <dgm:cxn modelId="{3BCD2B4B-C635-4F81-9ACE-77EA7D1A4966}" type="presParOf" srcId="{19E2E7C6-A8E2-49A9-86DE-80A8E49BBF14}" destId="{1CFE8C5C-9799-4B5D-8C30-9BA359E5818F}" srcOrd="1" destOrd="0" presId="urn:microsoft.com/office/officeart/2005/8/layout/bProcess4"/>
    <dgm:cxn modelId="{20993F06-9396-44ED-A725-24E47E791553}" type="presParOf" srcId="{1A7EE661-1CFA-44A1-BA71-EF824C749044}" destId="{1938A2F0-A6EB-4A62-A84C-D32FA1ED50F1}" srcOrd="15" destOrd="0" presId="urn:microsoft.com/office/officeart/2005/8/layout/bProcess4"/>
    <dgm:cxn modelId="{E9032C73-00C4-4FE0-9421-E5657E12289C}" type="presParOf" srcId="{1A7EE661-1CFA-44A1-BA71-EF824C749044}" destId="{A3C0A551-7CD2-45C5-895E-A8109D980D6F}" srcOrd="16" destOrd="0" presId="urn:microsoft.com/office/officeart/2005/8/layout/bProcess4"/>
    <dgm:cxn modelId="{9AA47D9E-9177-4645-AE9B-122E2AF49DE1}" type="presParOf" srcId="{A3C0A551-7CD2-45C5-895E-A8109D980D6F}" destId="{C6DE9A25-AD66-461C-9683-DA09889EE4EE}" srcOrd="0" destOrd="0" presId="urn:microsoft.com/office/officeart/2005/8/layout/bProcess4"/>
    <dgm:cxn modelId="{93DB13D5-EFEA-4788-A1FB-CB38254B4A36}" type="presParOf" srcId="{A3C0A551-7CD2-45C5-895E-A8109D980D6F}" destId="{6A8B0286-7730-4D1E-A477-5A11979FC9A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78294D-8ECC-4718-9E70-786F61ED9B9B}">
      <dsp:nvSpPr>
        <dsp:cNvPr id="0" name=""/>
        <dsp:cNvSpPr/>
      </dsp:nvSpPr>
      <dsp:spPr>
        <a:xfrm rot="5400000">
          <a:off x="-274289" y="1374311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3D725E2-4328-49B4-83EA-D836CCBE1FEE}">
      <dsp:nvSpPr>
        <dsp:cNvPr id="0" name=""/>
        <dsp:cNvSpPr/>
      </dsp:nvSpPr>
      <dsp:spPr>
        <a:xfrm>
          <a:off x="40878" y="270198"/>
          <a:ext cx="2474953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Запуск модуля «Результаты ИС-9»</a:t>
          </a:r>
        </a:p>
      </dsp:txBody>
      <dsp:txXfrm>
        <a:off x="81550" y="310870"/>
        <a:ext cx="2393609" cy="1307285"/>
      </dsp:txXfrm>
    </dsp:sp>
    <dsp:sp modelId="{A24F2BD6-C21E-4687-8151-8A34F3A4A88A}">
      <dsp:nvSpPr>
        <dsp:cNvPr id="0" name=""/>
        <dsp:cNvSpPr/>
      </dsp:nvSpPr>
      <dsp:spPr>
        <a:xfrm rot="5400000">
          <a:off x="-274289" y="3110098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F0128B1-7D8A-4E2D-916F-531C72D6317C}">
      <dsp:nvSpPr>
        <dsp:cNvPr id="0" name=""/>
        <dsp:cNvSpPr/>
      </dsp:nvSpPr>
      <dsp:spPr>
        <a:xfrm>
          <a:off x="121164" y="2005985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</a:t>
          </a: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XML-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файл, присланный из РЦОИ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1836" y="2046657"/>
        <a:ext cx="2233038" cy="1307285"/>
      </dsp:txXfrm>
    </dsp:sp>
    <dsp:sp modelId="{800C04F4-4645-485B-9F51-D6DB803FA0E9}">
      <dsp:nvSpPr>
        <dsp:cNvPr id="0" name=""/>
        <dsp:cNvSpPr/>
      </dsp:nvSpPr>
      <dsp:spPr>
        <a:xfrm>
          <a:off x="594072" y="3977991"/>
          <a:ext cx="3181605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329A1F6-1BC9-4FB8-9468-AD32E25D1617}">
      <dsp:nvSpPr>
        <dsp:cNvPr id="0" name=""/>
        <dsp:cNvSpPr/>
      </dsp:nvSpPr>
      <dsp:spPr>
        <a:xfrm>
          <a:off x="7655" y="3741771"/>
          <a:ext cx="2541399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Внести результаты из протоколов оценивания в модуль «Результаты ИС-9»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327" y="3782443"/>
        <a:ext cx="2460055" cy="1307285"/>
      </dsp:txXfrm>
    </dsp:sp>
    <dsp:sp modelId="{B147100D-7075-4B48-89DD-68822F382386}">
      <dsp:nvSpPr>
        <dsp:cNvPr id="0" name=""/>
        <dsp:cNvSpPr/>
      </dsp:nvSpPr>
      <dsp:spPr>
        <a:xfrm rot="16200000">
          <a:off x="2917347" y="3110098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81BDCA-F2BC-4076-8358-2F13A2D41985}">
      <dsp:nvSpPr>
        <dsp:cNvPr id="0" name=""/>
        <dsp:cNvSpPr/>
      </dsp:nvSpPr>
      <dsp:spPr>
        <a:xfrm>
          <a:off x="3312801" y="3741771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Проверить количество не явившихся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53473" y="3782443"/>
        <a:ext cx="2233038" cy="1307285"/>
      </dsp:txXfrm>
    </dsp:sp>
    <dsp:sp modelId="{F15F8867-A9D7-4196-83BA-81651268C5D0}">
      <dsp:nvSpPr>
        <dsp:cNvPr id="0" name=""/>
        <dsp:cNvSpPr/>
      </dsp:nvSpPr>
      <dsp:spPr>
        <a:xfrm rot="16200000">
          <a:off x="2917347" y="1374311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5B6E196-3300-4351-B9A8-B904A8E4CF62}">
      <dsp:nvSpPr>
        <dsp:cNvPr id="0" name=""/>
        <dsp:cNvSpPr/>
      </dsp:nvSpPr>
      <dsp:spPr>
        <a:xfrm>
          <a:off x="3312801" y="2005985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Проверка корректности заполненных данных («Проверить»)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53473" y="2046657"/>
        <a:ext cx="2233038" cy="1307285"/>
      </dsp:txXfrm>
    </dsp:sp>
    <dsp:sp modelId="{723EF283-5CF9-4B0A-92FE-4225C4173343}">
      <dsp:nvSpPr>
        <dsp:cNvPr id="0" name=""/>
        <dsp:cNvSpPr/>
      </dsp:nvSpPr>
      <dsp:spPr>
        <a:xfrm>
          <a:off x="3785240" y="506418"/>
          <a:ext cx="3068565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EE96DD-74E5-467B-A7F9-14226A385270}">
      <dsp:nvSpPr>
        <dsp:cNvPr id="0" name=""/>
        <dsp:cNvSpPr/>
      </dsp:nvSpPr>
      <dsp:spPr>
        <a:xfrm>
          <a:off x="3312801" y="270198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окнами «Просмотр ошибок»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53473" y="310870"/>
        <a:ext cx="2233038" cy="1307285"/>
      </dsp:txXfrm>
    </dsp:sp>
    <dsp:sp modelId="{1EA025C5-602B-4504-8CC2-DC1CE63770C5}">
      <dsp:nvSpPr>
        <dsp:cNvPr id="0" name=""/>
        <dsp:cNvSpPr/>
      </dsp:nvSpPr>
      <dsp:spPr>
        <a:xfrm rot="5400000">
          <a:off x="5995475" y="1374311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44C7B7-0169-4A5E-884D-8D6F9B1656B9}">
      <dsp:nvSpPr>
        <dsp:cNvPr id="0" name=""/>
        <dsp:cNvSpPr/>
      </dsp:nvSpPr>
      <dsp:spPr>
        <a:xfrm>
          <a:off x="6390930" y="270198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 исправления нажать «Проверить»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31602" y="310870"/>
        <a:ext cx="2233038" cy="1307285"/>
      </dsp:txXfrm>
    </dsp:sp>
    <dsp:sp modelId="{1938A2F0-A6EB-4A62-A84C-D32FA1ED50F1}">
      <dsp:nvSpPr>
        <dsp:cNvPr id="0" name=""/>
        <dsp:cNvSpPr/>
      </dsp:nvSpPr>
      <dsp:spPr>
        <a:xfrm rot="5400000">
          <a:off x="5995475" y="3110098"/>
          <a:ext cx="1726224" cy="208294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CFE8C5C-9799-4B5D-8C30-9BA359E5818F}">
      <dsp:nvSpPr>
        <dsp:cNvPr id="0" name=""/>
        <dsp:cNvSpPr/>
      </dsp:nvSpPr>
      <dsp:spPr>
        <a:xfrm>
          <a:off x="6390930" y="2005985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Нажать «Сохранить»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31602" y="2046657"/>
        <a:ext cx="2233038" cy="1307285"/>
      </dsp:txXfrm>
    </dsp:sp>
    <dsp:sp modelId="{6A8B0286-7730-4D1E-A477-5A11979FC9AD}">
      <dsp:nvSpPr>
        <dsp:cNvPr id="0" name=""/>
        <dsp:cNvSpPr/>
      </dsp:nvSpPr>
      <dsp:spPr>
        <a:xfrm>
          <a:off x="6390930" y="3741771"/>
          <a:ext cx="2314382" cy="13886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Повторно открыть файл и проверить, что файл открывается и снова </a:t>
          </a:r>
          <a:r>
            <a:rPr lang="ru-RU" sz="18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СОХРАНИТЬ</a:t>
          </a:r>
          <a:endParaRPr lang="ru-RU" sz="18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31602" y="3782443"/>
        <a:ext cx="2233038" cy="1307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84588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50414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stest.ru/documents/display/bdf027af-eacf-4c53-aec3-30474f0f7278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fipi.ru/oge/demoversii-specifikacii-kodifikatory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8280920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Организационные вопросы подготовки и проведения ИС-9 </a:t>
            </a:r>
            <a:r>
              <a:rPr lang="ru-RU" sz="2800" dirty="0"/>
              <a:t>в </a:t>
            </a:r>
            <a:r>
              <a:rPr lang="ru-RU" sz="2800" dirty="0" smtClean="0"/>
              <a:t>Волгоградской области 2024 году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517232"/>
            <a:ext cx="6688832" cy="1126975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Марина Александровна Десятериченко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специалист по УМР НИ ЦОКО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7585" y="260648"/>
            <a:ext cx="8234956" cy="97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6666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666699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6666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666699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ГАУ ДПО «Волгоградская академия последипломного образования»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Центр оценки качества образования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Региональный центр обработки информации</a:t>
            </a:r>
            <a:endParaRPr lang="en-US" alt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А у нас в феврале… (готовимся к итоговому собеседованию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17232"/>
            <a:ext cx="2035366" cy="11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771525" cy="114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169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12968" cy="6808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900" b="1" dirty="0" smtClean="0"/>
              <a:t>Форма ИС-03. </a:t>
            </a:r>
            <a:r>
              <a:rPr lang="ru-RU" sz="1900" b="1" dirty="0"/>
              <a:t>Протокол эксперта для оценивания ответов </a:t>
            </a:r>
            <a:r>
              <a:rPr lang="ru-RU" sz="1900" b="1" dirty="0" smtClean="0"/>
              <a:t>участников ИС-9</a:t>
            </a:r>
            <a:endParaRPr lang="ru-RU" sz="19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052736"/>
            <a:ext cx="4536504" cy="47525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Эксперт </a:t>
            </a:r>
            <a:r>
              <a:rPr lang="ru-RU" sz="2000" b="1" dirty="0"/>
              <a:t>вносит </a:t>
            </a:r>
            <a:r>
              <a:rPr lang="ru-RU" sz="2000" b="1" dirty="0" smtClean="0"/>
              <a:t>следующие сведения: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r>
              <a:rPr lang="ru-RU" sz="2000" dirty="0" smtClean="0"/>
              <a:t>Персональные данные участника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(ФИО, паспорт).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2) Класс, № аудитории, 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номер варианта.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3) Выставляется</a:t>
            </a:r>
          </a:p>
          <a:p>
            <a:pPr marL="177800" indent="-1778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балл  по каждому критерию</a:t>
            </a:r>
          </a:p>
          <a:p>
            <a:pPr marL="177800" indent="-1778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итоговый </a:t>
            </a:r>
            <a:r>
              <a:rPr lang="ru-RU" sz="2000" dirty="0">
                <a:solidFill>
                  <a:schemeClr val="tx1"/>
                </a:solidFill>
              </a:rPr>
              <a:t>балл </a:t>
            </a:r>
            <a:r>
              <a:rPr lang="ru-RU" sz="2000" dirty="0" smtClean="0">
                <a:solidFill>
                  <a:schemeClr val="tx1"/>
                </a:solidFill>
              </a:rPr>
              <a:t>по </a:t>
            </a:r>
            <a:r>
              <a:rPr lang="ru-RU" sz="2000" dirty="0">
                <a:solidFill>
                  <a:schemeClr val="tx1"/>
                </a:solidFill>
              </a:rPr>
              <a:t>каждому </a:t>
            </a:r>
            <a:r>
              <a:rPr lang="ru-RU" sz="2000" dirty="0" smtClean="0">
                <a:solidFill>
                  <a:schemeClr val="tx1"/>
                </a:solidFill>
              </a:rPr>
              <a:t>заданию</a:t>
            </a:r>
            <a:r>
              <a:rPr lang="ru-RU" sz="2000" dirty="0" smtClean="0"/>
              <a:t>,</a:t>
            </a:r>
          </a:p>
          <a:p>
            <a:pPr marL="177800" indent="-1778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итоговый балл за грамотность,</a:t>
            </a:r>
          </a:p>
          <a:p>
            <a:pPr marL="177800" indent="-1778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обобщенные результаты оценивания по баллам и метка «зачет/незачет». </a:t>
            </a:r>
          </a:p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4) Особые метки: 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досрочное  завершение</a:t>
            </a:r>
          </a:p>
          <a:p>
            <a:pPr marL="342900" indent="-342900" fontAlgn="auto" latinLnBrk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удаления участника.</a:t>
            </a:r>
          </a:p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45402"/>
            <a:ext cx="4248472" cy="603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957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Форма ИС-04.  Черновик </a:t>
            </a:r>
            <a:r>
              <a:rPr lang="ru-RU" sz="2000" b="1" dirty="0"/>
              <a:t>для внесения первичной информации по оцениванию ответов участников итогового собеседования экспертами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146" y="1124744"/>
            <a:ext cx="8235950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9592" y="6459696"/>
            <a:ext cx="770485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Форма ИС-04 - форма черновика для эксперта (на усмотрение эксперта)</a:t>
            </a:r>
          </a:p>
        </p:txBody>
      </p:sp>
    </p:spTree>
    <p:extLst>
      <p:ext uri="{BB962C8B-B14F-4D97-AF65-F5344CB8AC3E}">
        <p14:creationId xmlns:p14="http://schemas.microsoft.com/office/powerpoint/2010/main" xmlns="" val="32792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5940"/>
            <a:ext cx="8686800" cy="918771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200" dirty="0"/>
              <a:t>Форма </a:t>
            </a:r>
            <a:r>
              <a:rPr lang="ru-RU" sz="2200" dirty="0" smtClean="0"/>
              <a:t>ИС-08</a:t>
            </a:r>
            <a:r>
              <a:rPr lang="ru-RU" sz="2200" dirty="0"/>
              <a:t>. Акт о досрочном завершении итогового собеседования </a:t>
            </a:r>
            <a:r>
              <a:rPr lang="ru-RU" sz="2200" dirty="0" smtClean="0"/>
              <a:t>по </a:t>
            </a:r>
            <a:r>
              <a:rPr lang="ru-RU" sz="2200" dirty="0"/>
              <a:t>русскому языку по уважительным </a:t>
            </a:r>
            <a:r>
              <a:rPr lang="ru-RU" sz="2200" dirty="0" smtClean="0"/>
              <a:t>причинам</a:t>
            </a:r>
            <a:endParaRPr lang="ru-RU" sz="2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07411"/>
            <a:ext cx="4608512" cy="57286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6701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6406" y="836712"/>
            <a:ext cx="4159153" cy="58992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175941"/>
            <a:ext cx="8686800" cy="66077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200" dirty="0"/>
              <a:t>Форма </a:t>
            </a:r>
            <a:r>
              <a:rPr lang="ru-RU" sz="2200" dirty="0" smtClean="0"/>
              <a:t>ИС-09. </a:t>
            </a:r>
            <a:r>
              <a:rPr lang="ru-RU" sz="2200" dirty="0"/>
              <a:t>Акт </a:t>
            </a:r>
            <a:r>
              <a:rPr lang="ru-RU" sz="2200" dirty="0" smtClean="0"/>
              <a:t>об удалении участника итогового собеседования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33217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002047" cy="528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923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31775" y="100013"/>
            <a:ext cx="8928100" cy="7000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 ответственного организатора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 bwMode="auto">
          <a:xfrm>
            <a:off x="395288" y="836613"/>
            <a:ext cx="8569325" cy="5688731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just"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Определение персонального состава Комиссии по проведению и      проверке в ОО. Инструктаж персонала ОО</a:t>
            </a:r>
          </a:p>
          <a:p>
            <a:pPr marL="0" indent="0" algn="just"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Подготовка аудиторий для проведения ИС-9 (аудитории проведения и ожидания).</a:t>
            </a:r>
          </a:p>
          <a:p>
            <a:pPr marL="0" indent="0" algn="just"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Проведение технической готовности рабочих мест в аудиториях проведения (качество работы компьютера, микрофона/диктофона)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4) Подготовка кабинета для Штаба, оборудованного компьютером с   выходом в Интернет, принтером для получения и тиражирования       материалов для проведения ИС-9.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5) Выбор ведения аудиозаписи итогового собеседования (потоковая,   персональная или комбинирование потоковой и персональной)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6) Распечатка форм ИС-01, ИС-02, ИС-03 и критериев оценивания. Выверка ИС-01. Другие формы (ИС-04, ИС-8</a:t>
            </a:r>
            <a:r>
              <a:rPr lang="ru-RU" altLang="ru-RU" sz="2200" dirty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,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ИС-09)  – по необходимости.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7) Подготовка </a:t>
            </a:r>
            <a:r>
              <a:rPr lang="ru-RU" altLang="ru-RU" sz="2200" dirty="0" err="1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флеш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-носителя и конвертов (1 конверт на аудиторию)</a:t>
            </a: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8) 14.02 до 8.00 получение из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Отдела по образованию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на официальную </a:t>
            </a:r>
            <a:r>
              <a:rPr lang="ru-RU" altLang="ru-RU" sz="2200" dirty="0" err="1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эл.почту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ОО КИМ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для ИС-9</a:t>
            </a:r>
            <a:endParaRPr lang="ru-RU" altLang="ru-RU" sz="2200" dirty="0" smtClean="0">
              <a:ea typeface="맑은 고딕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62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 bwMode="auto">
          <a:xfrm>
            <a:off x="1187450" y="333375"/>
            <a:ext cx="7956550" cy="5476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2400" u="sng" smtClean="0">
                <a:solidFill>
                  <a:srgbClr val="C00000"/>
                </a:solidFill>
                <a:ea typeface="맑은 고딕" pitchFamily="34" charset="-127"/>
              </a:rPr>
              <a:t>Функционал  экзаменатора-собеседника</a:t>
            </a:r>
            <a:endParaRPr lang="ru-RU" altLang="ru-RU" sz="2400" smtClean="0">
              <a:solidFill>
                <a:srgbClr val="C00000"/>
              </a:solidFill>
              <a:ea typeface="맑은 고딕" pitchFamily="34" charset="-127"/>
            </a:endParaRPr>
          </a:p>
        </p:txBody>
      </p:sp>
      <p:sp>
        <p:nvSpPr>
          <p:cNvPr id="47107" name="Объект 2"/>
          <p:cNvSpPr>
            <a:spLocks noGrp="1"/>
          </p:cNvSpPr>
          <p:nvPr>
            <p:ph idx="1"/>
          </p:nvPr>
        </p:nvSpPr>
        <p:spPr>
          <a:xfrm>
            <a:off x="179388" y="1124745"/>
            <a:ext cx="8785225" cy="5445918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Рекомендуемый порядок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проведения процедуры ИС-9 представлен в спецификация КИМ для </a:t>
            </a: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проведения в 2024 году ИС-9,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 в Федеральных рекомендациях, в Инструкции по </a:t>
            </a: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организации и проведению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ИС-9 по </a:t>
            </a: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русскому языку в Волгоградской области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( Приложение к </a:t>
            </a: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приказу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altLang="ru-RU" sz="2400" b="1" dirty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22.01.2024 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№ 4)</a:t>
            </a:r>
            <a:endParaRPr lang="ru-RU" altLang="ru-RU" sz="2400" b="1" dirty="0">
              <a:solidFill>
                <a:srgbClr val="19191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2400" b="1" dirty="0">
              <a:solidFill>
                <a:srgbClr val="19191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осуществляет проверку документов;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проводит инструктаж участника;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ведет ведомость учета (форма ИС-02), фиксирует время начала ответа и время окончания ответа;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выдает участнику КИМ итогового собеседования;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проводит собеседование;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следит за соблюдением временного регламента;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 следит за тем, чтобы участник произнес под аудиозапись свою Ф.И.О.,  номер варианта, номер задания;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контролирует проведения потоковой аудиозаписи ответов участников;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создает </a:t>
            </a:r>
            <a:r>
              <a:rPr lang="ru-RU" altLang="ru-RU" sz="2400" b="1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доброжелательную</a:t>
            </a:r>
            <a:r>
              <a:rPr lang="ru-RU" altLang="ru-RU" sz="24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 рабочую атмосферу.</a:t>
            </a:r>
          </a:p>
        </p:txBody>
      </p:sp>
      <p:pic>
        <p:nvPicPr>
          <p:cNvPr id="22532" name="Picture 5" descr="ÐÐ°ÑÑÐ¸Ð½ÐºÐ¸ Ð¿Ð¾ Ð·Ð°Ð¿ÑÐ¾ÑÑ ÐºÐ°ÑÑÐ¸Ð½ÐºÐ¸ Ð±ÐµÑÐµÐ´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688" y="115888"/>
            <a:ext cx="14414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85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2195513" y="376238"/>
            <a:ext cx="6142037" cy="5778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sz="2800" b="1" u="sng" dirty="0" smtClean="0">
                <a:solidFill>
                  <a:srgbClr val="C00000"/>
                </a:solidFill>
                <a:ea typeface="맑은 고딕" pitchFamily="34" charset="-127"/>
              </a:rPr>
              <a:t>Функционал эксперта</a:t>
            </a:r>
            <a:r>
              <a:rPr lang="ru-RU" altLang="ru-RU" sz="2800" b="1" dirty="0" smtClean="0">
                <a:solidFill>
                  <a:srgbClr val="C00000"/>
                </a:solidFill>
                <a:ea typeface="맑은 고딕" pitchFamily="34" charset="-127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ea typeface="맑은 고딕" pitchFamily="34" charset="-127"/>
              </a:rPr>
            </a:br>
            <a:endParaRPr lang="ru-RU" altLang="ru-RU" sz="2800" b="1" dirty="0" smtClean="0">
              <a:solidFill>
                <a:srgbClr val="C00000"/>
              </a:solidFill>
              <a:ea typeface="맑은 고딕" pitchFamily="34" charset="-127"/>
            </a:endParaRP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 bwMode="auto">
          <a:xfrm>
            <a:off x="250825" y="1223963"/>
            <a:ext cx="8785225" cy="530066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оценивает ответы участников ИС-9 непосредственно во время          проведения или после проведения собеседования, прослушивая        аудиозапись;</a:t>
            </a:r>
          </a:p>
          <a:p>
            <a:pPr eaLnBrk="1" hangingPunct="1"/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вносить в протокол эксперта по оцениванию ответов участников       итогового собеседования следующие сведения: ФИО участника,       номер  варианта, номер аудитории, баллы по каждому критерию       оценивания; общее количество баллов, отметку «зачет»/ «незачет»; ФИО, подпись и дату проверки.</a:t>
            </a:r>
          </a:p>
          <a:p>
            <a:pPr eaLnBrk="1" hangingPunct="1"/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По окончании проведения итогового собеседования пересчитывает  протоколы эксперта по оцениванию ответов участников итогового     собеседования, упаковывает их в конверт и в запечатанном виде       передает экзаменатору-собеседнику.</a:t>
            </a:r>
          </a:p>
          <a:p>
            <a:pPr eaLnBrk="1" hangingPunct="1"/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Эксперт не должен вмешиваться в беседу участника и экзаменатора-собеседника!</a:t>
            </a:r>
          </a:p>
          <a:p>
            <a:pPr eaLnBrk="1" hangingPunct="1"/>
            <a:endParaRPr lang="ru-RU" altLang="ru-RU" dirty="0" smtClean="0">
              <a:ea typeface="맑은 고딕" pitchFamily="34" charset="-127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260350"/>
            <a:ext cx="7905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4213" y="6237288"/>
            <a:ext cx="78486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Правильно подсчитывает баллы </a:t>
            </a:r>
          </a:p>
        </p:txBody>
      </p:sp>
    </p:spTree>
    <p:extLst>
      <p:ext uri="{BB962C8B-B14F-4D97-AF65-F5344CB8AC3E}">
        <p14:creationId xmlns:p14="http://schemas.microsoft.com/office/powerpoint/2010/main" xmlns="" val="7957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140" y="157808"/>
            <a:ext cx="855149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dirty="0" smtClean="0"/>
              <a:t>Региональный </a:t>
            </a:r>
            <a:r>
              <a:rPr lang="ru-RU" sz="1600" b="1" dirty="0"/>
              <a:t>научно-методический вебинар «Особенности оценивания ответов участников итогового собеседования при проведении итогового собеседования по русскому языку в общеобразовательных организациях Волгоградской области в 2023/2024 учебном году</a:t>
            </a:r>
            <a:r>
              <a:rPr lang="ru-RU" sz="1600" b="1" dirty="0" smtClean="0"/>
              <a:t>»</a:t>
            </a: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76" y="1268760"/>
            <a:ext cx="7327354" cy="438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5445224"/>
            <a:ext cx="840747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Ссылка на материалы и видеозапись вебинара: </a:t>
            </a:r>
            <a:r>
              <a:rPr lang="en-US" dirty="0" smtClean="0"/>
              <a:t>https</a:t>
            </a:r>
            <a:r>
              <a:rPr lang="en-US" dirty="0"/>
              <a:t>://vgapkro.ru/proshel-regionalnyj-nauchno-metodicheskij-vebinar-osobennosti-oczenivaniya-otvetov-uchastnikov-itogovogo-sobesedovaniya-pri-provedenii-itogovogo-sobesedovaniya-po-russkomu-yazyku-v-obshheobrazov/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894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31775" y="100013"/>
            <a:ext cx="8928100" cy="7000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 технического специалиста</a:t>
            </a:r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 bwMode="auto">
          <a:xfrm>
            <a:off x="179388" y="836613"/>
            <a:ext cx="8856662" cy="568801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just"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Проведение технической готовности рабочих мест в аудиториях проведения (качество работы компьютера, микрофона/диктофона)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2) Подготовка кабинета для Штаба, оборудованного компьютером с   выходом в Интернет, принтером для получения и тиражирования материалов для проведения ИС-9.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3) Распечатка форм ИС-01, ИС-02, ИС-03, ИС-04, критериев оценивания. Другие формы при необходимости. Подготовка </a:t>
            </a:r>
            <a:r>
              <a:rPr lang="ru-RU" altLang="ru-RU" sz="2200" dirty="0" err="1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флеш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-носителя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4) 14.02 в 8.00 получение из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Отдела на 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официальную </a:t>
            </a:r>
            <a:r>
              <a:rPr lang="ru-RU" altLang="ru-RU" sz="2200" dirty="0" err="1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эл.почту</a:t>
            </a:r>
            <a:r>
              <a:rPr lang="ru-RU" altLang="ru-RU" sz="2200" dirty="0" smtClean="0">
                <a:solidFill>
                  <a:srgbClr val="191919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 ОО КИМ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5) Сопровождает ведение аудиозаписи в зависимости от выбора ОО         варианта аудиозаписи (потоковая, персональная или комбинированная)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6) При потоковой  допускаются перерывы. При этом в имени файла         необходимо отразить соответствующую информацию (часть 1). 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После перерыва аудиозапись продолжается (часть 2) и т.д..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7) По завершении сохраняет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аудиозапись</a:t>
            </a: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 в каждой аудитории и 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копирует на </a:t>
            </a:r>
            <a:r>
              <a:rPr lang="ru-RU" altLang="ru-RU" sz="2200" dirty="0" err="1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флеш</a:t>
            </a:r>
            <a:r>
              <a:rPr lang="ru-RU" altLang="ru-RU" sz="2200" dirty="0" smtClean="0"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-носитель.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Наименование файла: код </a:t>
            </a:r>
            <a:r>
              <a:rPr lang="ru-RU" altLang="ru-RU" sz="2200" dirty="0" err="1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ОО_номер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 </a:t>
            </a:r>
            <a:r>
              <a:rPr lang="ru-RU" altLang="ru-RU" sz="2200" dirty="0" err="1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аудитории_дата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 проведения.    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Например: 145689_02_14.02.2024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</a:pPr>
            <a:endParaRPr lang="ru-RU" altLang="ru-RU" sz="2200" dirty="0" smtClean="0">
              <a:ea typeface="맑은 고딕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20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76" y="2492896"/>
            <a:ext cx="8745582" cy="41764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1800" b="1" u="sng" dirty="0" smtClean="0">
                <a:solidFill>
                  <a:srgbClr val="FF0000"/>
                </a:solidFill>
              </a:rPr>
              <a:t>Изменения в Рекомендациях  ИС-9 в 2024 г. В сравнении с Рекомендациями 2023г.</a:t>
            </a:r>
            <a:br>
              <a:rPr lang="ru-RU" sz="1800" b="1" u="sng" dirty="0" smtClean="0">
                <a:solidFill>
                  <a:srgbClr val="FF0000"/>
                </a:solidFill>
              </a:rPr>
            </a:br>
            <a:r>
              <a:rPr lang="ru-RU" sz="1800" dirty="0" smtClean="0"/>
              <a:t>1) п.5.2. В месте проведения могут находиться ассистенты, должностные лица Рособрнадзора и/или ОИВ (</a:t>
            </a:r>
            <a:r>
              <a:rPr lang="ru-RU" sz="1800" i="1" dirty="0" smtClean="0"/>
              <a:t>убрали представителей СМИ</a:t>
            </a:r>
            <a:r>
              <a:rPr lang="ru-RU" sz="1800" dirty="0" smtClean="0"/>
              <a:t>).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2</a:t>
            </a:r>
            <a:r>
              <a:rPr lang="ru-RU" sz="1800" dirty="0" smtClean="0"/>
              <a:t>) п.5.9. Прописан порядок удаления участника ИС-9.</a:t>
            </a:r>
            <a:br>
              <a:rPr lang="ru-RU" sz="1800" dirty="0" smtClean="0"/>
            </a:br>
            <a:r>
              <a:rPr lang="ru-RU" sz="1800" dirty="0" smtClean="0"/>
              <a:t>3) </a:t>
            </a:r>
            <a:r>
              <a:rPr lang="ru-RU" sz="1800" b="1" dirty="0">
                <a:solidFill>
                  <a:srgbClr val="C00000"/>
                </a:solidFill>
              </a:rPr>
              <a:t>В </a:t>
            </a:r>
            <a:r>
              <a:rPr lang="ru-RU" sz="1800" b="1" dirty="0" smtClean="0">
                <a:solidFill>
                  <a:srgbClr val="C00000"/>
                </a:solidFill>
              </a:rPr>
              <a:t>«Инструкции для собеседника» (Приложение 3) </a:t>
            </a:r>
            <a:r>
              <a:rPr lang="ru-RU" sz="1800" b="1" dirty="0">
                <a:solidFill>
                  <a:srgbClr val="C00000"/>
                </a:solidFill>
              </a:rPr>
              <a:t>есть  </a:t>
            </a:r>
            <a:r>
              <a:rPr lang="ru-RU" sz="1800" b="1" dirty="0" smtClean="0">
                <a:solidFill>
                  <a:srgbClr val="C00000"/>
                </a:solidFill>
              </a:rPr>
              <a:t>дополнение: </a:t>
            </a:r>
            <a:r>
              <a:rPr lang="ru-RU" sz="1800" b="1" dirty="0">
                <a:solidFill>
                  <a:schemeClr val="tx1"/>
                </a:solidFill>
              </a:rPr>
              <a:t>при выполнении зад. № 2 (пересказ) может пользоваться «Полем для заметок», при выполнении других заданий делать письменные  заметки нельзя, </a:t>
            </a:r>
            <a:r>
              <a:rPr lang="ru-RU" sz="1800" b="1" i="1" dirty="0">
                <a:solidFill>
                  <a:schemeClr val="tx1"/>
                </a:solidFill>
              </a:rPr>
              <a:t>но может делать подчёркивание и разметку в тексте КИМ.</a:t>
            </a: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dirty="0"/>
              <a:t>4</a:t>
            </a:r>
            <a:r>
              <a:rPr lang="ru-RU" sz="1800" dirty="0" smtClean="0"/>
              <a:t>) Изменены формы ИС-02 (внесена графа об удалении)</a:t>
            </a:r>
            <a:br>
              <a:rPr lang="ru-RU" sz="1800" dirty="0" smtClean="0"/>
            </a:br>
            <a:r>
              <a:rPr lang="ru-RU" sz="1800" b="1" u="sng" dirty="0" smtClean="0">
                <a:solidFill>
                  <a:srgbClr val="C00000"/>
                </a:solidFill>
              </a:rPr>
              <a:t>5) Новые критерии </a:t>
            </a:r>
            <a:r>
              <a:rPr lang="ru-RU" sz="1800" b="1" u="sng" dirty="0">
                <a:solidFill>
                  <a:srgbClr val="C00000"/>
                </a:solidFill>
              </a:rPr>
              <a:t>оценивания </a:t>
            </a:r>
            <a:r>
              <a:rPr lang="ru-RU" sz="1800" b="1" u="sng" dirty="0" smtClean="0">
                <a:solidFill>
                  <a:srgbClr val="C00000"/>
                </a:solidFill>
              </a:rPr>
              <a:t>ИС-9. Приложение 6 Рекомендаций.</a:t>
            </a:r>
            <a:br>
              <a:rPr lang="ru-RU" sz="1800" b="1" u="sng" dirty="0" smtClean="0">
                <a:solidFill>
                  <a:srgbClr val="C00000"/>
                </a:solidFill>
              </a:rPr>
            </a:br>
            <a:r>
              <a:rPr lang="ru-RU" sz="1800" dirty="0" smtClean="0"/>
              <a:t>6) Изменена форма ИС-03 и форма Специализированной формы - </a:t>
            </a:r>
            <a:r>
              <a:rPr lang="ru-RU" sz="1800" i="1" u="sng" dirty="0" smtClean="0"/>
              <a:t>НОВЫЙ</a:t>
            </a:r>
            <a:r>
              <a:rPr lang="ru-RU" sz="1800" i="1" dirty="0" smtClean="0"/>
              <a:t> </a:t>
            </a:r>
            <a:r>
              <a:rPr lang="ru-RU" sz="1800" dirty="0" smtClean="0"/>
              <a:t>протокола эксперта.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7)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C00000"/>
                </a:solidFill>
              </a:rPr>
              <a:t>По отдельным категориям участников с ОВЗ </a:t>
            </a:r>
            <a:r>
              <a:rPr lang="ru-RU" sz="1800" b="1" dirty="0">
                <a:solidFill>
                  <a:srgbClr val="C00000"/>
                </a:solidFill>
              </a:rPr>
              <a:t>изменились </a:t>
            </a:r>
            <a:r>
              <a:rPr lang="ru-RU" sz="1800" b="1" u="sng" dirty="0">
                <a:solidFill>
                  <a:srgbClr val="C00000"/>
                </a:solidFill>
              </a:rPr>
              <a:t>пороговые </a:t>
            </a:r>
            <a:r>
              <a:rPr lang="ru-RU" sz="1800" b="1" u="sng" dirty="0" smtClean="0">
                <a:solidFill>
                  <a:srgbClr val="C00000"/>
                </a:solidFill>
              </a:rPr>
              <a:t>значения </a:t>
            </a:r>
            <a:r>
              <a:rPr lang="ru-RU" sz="1800" dirty="0" smtClean="0">
                <a:solidFill>
                  <a:schemeClr val="tx1"/>
                </a:solidFill>
              </a:rPr>
              <a:t>(глухие</a:t>
            </a:r>
            <a:r>
              <a:rPr lang="ru-RU" sz="1800" dirty="0">
                <a:solidFill>
                  <a:schemeClr val="tx1"/>
                </a:solidFill>
              </a:rPr>
              <a:t>, </a:t>
            </a:r>
            <a:r>
              <a:rPr lang="ru-RU" sz="1800" dirty="0" smtClean="0">
                <a:solidFill>
                  <a:schemeClr val="tx1"/>
                </a:solidFill>
              </a:rPr>
              <a:t>позднооглохшие, слабослышащие, слепые, поздноослепшие) </a:t>
            </a:r>
            <a:r>
              <a:rPr lang="ru-RU" sz="1800" u="sng" dirty="0" smtClean="0">
                <a:solidFill>
                  <a:schemeClr val="tx1"/>
                </a:solidFill>
              </a:rPr>
              <a:t>!Приложение 12.</a:t>
            </a:r>
            <a:endParaRPr lang="ru-RU" sz="1800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659" y="1268759"/>
            <a:ext cx="8557475" cy="720080"/>
          </a:xfrm>
          <a:solidFill>
            <a:schemeClr val="bg2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dirty="0" smtClean="0"/>
              <a:t>Рекомендации по организации и проведению ИС-9 в 2024г. 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rustest.ru/documents/display/bdf027af-eacf-4c53-aec3-30474f0f7278/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06256"/>
            <a:ext cx="6336704" cy="10625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Организационные вопросы проведения ИС-9 в 2024 году </a:t>
            </a:r>
            <a:endParaRPr lang="ru-RU" sz="2800" b="1" dirty="0"/>
          </a:p>
        </p:txBody>
      </p:sp>
      <p:pic>
        <p:nvPicPr>
          <p:cNvPr id="8" name="Picture 2" descr="sochineni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206257"/>
            <a:ext cx="1872209" cy="82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1" y="1966764"/>
            <a:ext cx="8703717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регионе используется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небланковая технология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70601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8769350" cy="5437187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Аудиозапись ответов не должна содержать посторонних шумов и помех, голоса экзаменуемого и экзаменатора должны быть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отчетливо слышны. Аудиозаписи сохраняются в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аудиоформатах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(*.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wav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*.mp3, *.mp4 ,*.</a:t>
            </a:r>
            <a:r>
              <a:rPr lang="en-US" altLang="ru-RU" sz="2400" dirty="0" err="1" smtClean="0">
                <a:latin typeface="Times New Roman" pitchFamily="18" charset="0"/>
                <a:cs typeface="Times New Roman" pitchFamily="18" charset="0"/>
              </a:rPr>
              <a:t>ogg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Тех.специалист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в штабе ОО, либо иное назначенное руководителем ОО лицо переносит в </a:t>
            </a:r>
            <a:r>
              <a:rPr lang="ru-RU" altLang="ru-RU" sz="2400" i="1" dirty="0" smtClean="0">
                <a:latin typeface="Times New Roman" pitchFamily="18" charset="0"/>
                <a:cs typeface="Times New Roman" pitchFamily="18" charset="0"/>
              </a:rPr>
              <a:t>специализированную форму для внесения информации из протоколов оценивания ИС-9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при помощи ПО «Результаты итогового собеседования»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Технический специалист или др. ответственное лицо  передает   .</a:t>
            </a:r>
            <a:r>
              <a:rPr lang="en-US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b2p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-файл,  аудиозаписи, протоколы оценивания и ведомости   проведении в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Отдел не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позднее 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февраля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февраля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– Отдел проверяет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.b2p-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файлы и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передает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 ДП в  РЦОИ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95313" y="258763"/>
            <a:ext cx="8353425" cy="747712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latinLnBrk="1">
              <a:defRPr/>
            </a:pPr>
            <a:r>
              <a:rPr lang="ru-RU" sz="28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технического специалиста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6452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17463"/>
            <a:ext cx="9144000" cy="106838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2800" smtClean="0">
                <a:solidFill>
                  <a:schemeClr val="tx1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Алгоритм работы с ПО «Результаты ИС-9»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</p:nvPr>
        </p:nvGraphicFramePr>
        <p:xfrm>
          <a:off x="323528" y="1052736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934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8"/>
            <a:ext cx="8569325" cy="6588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форма для внесения результатов ИС-9 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«Результаты ИС-9»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07950" y="836613"/>
            <a:ext cx="8858250" cy="5805487"/>
          </a:xfrm>
          <a:solidFill>
            <a:schemeClr val="bg1"/>
          </a:solidFill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Неявившемуся участнику ставится метка в поле «Н» и баллы по критериям такому участнику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выставляются.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(После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уточняющий запрос, чтобы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пустые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Присутствующие участники - номер кабинета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(только цифры, без нуля,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черточек), 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!!!!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варианта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баллы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балл; метку зачет/незачет; ФИО эксперта (например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Иванов ИИ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могут присутствовать во всех листах, поэтому станут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активными    </a:t>
            </a:r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синие стрелки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переключения между ошибочными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страницами.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ПО покажет ошибки при отсутствии информации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эксперте;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переименовывать файл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.b2p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РЦОИ с таким же наименованием,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он был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прислан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РЦОИ.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48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36004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Изменения в спецификации ГВЭ-9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4104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b="1" dirty="0" smtClean="0"/>
              <a:t>100-е </a:t>
            </a:r>
            <a:r>
              <a:rPr lang="ru-RU" sz="1400" b="1" dirty="0"/>
              <a:t>номера вариантов </a:t>
            </a:r>
            <a:r>
              <a:rPr lang="ru-RU" sz="1400" b="1" dirty="0" smtClean="0"/>
              <a:t> </a:t>
            </a:r>
            <a:r>
              <a:rPr lang="ru-RU" sz="1400" dirty="0" smtClean="0"/>
              <a:t>-  </a:t>
            </a:r>
            <a:r>
              <a:rPr lang="ru-RU" sz="1400" u="sng" dirty="0"/>
              <a:t>сжатое изложение по прослушанному тексту с </a:t>
            </a:r>
            <a:r>
              <a:rPr lang="ru-RU" sz="1400" u="sng" dirty="0" smtClean="0"/>
              <a:t>творческим заданием:  </a:t>
            </a:r>
            <a:r>
              <a:rPr lang="ru-RU" sz="1400" dirty="0" smtClean="0"/>
              <a:t>для  в участников в закрытых школах, </a:t>
            </a:r>
            <a:r>
              <a:rPr lang="ru-RU" sz="1400" dirty="0"/>
              <a:t>для обучающихся с НОДА</a:t>
            </a:r>
            <a:r>
              <a:rPr lang="ru-RU" sz="1400" dirty="0" smtClean="0"/>
              <a:t>, </a:t>
            </a:r>
            <a:r>
              <a:rPr lang="ru-RU" sz="1400" dirty="0"/>
              <a:t>а также для </a:t>
            </a:r>
            <a:r>
              <a:rPr lang="ru-RU" sz="1400" dirty="0" smtClean="0"/>
              <a:t>иных категорий </a:t>
            </a:r>
            <a:r>
              <a:rPr lang="ru-RU" sz="1400" dirty="0"/>
              <a:t>участников ГВЭ, которым требуется создание </a:t>
            </a:r>
            <a:r>
              <a:rPr lang="ru-RU" sz="1400" dirty="0" smtClean="0"/>
              <a:t>специальных условий </a:t>
            </a:r>
            <a:r>
              <a:rPr lang="ru-RU" sz="1400" dirty="0"/>
              <a:t>(с диабетом, онкологическими заболеваниями, астмой, </a:t>
            </a:r>
            <a:r>
              <a:rPr lang="ru-RU" sz="1400" dirty="0" smtClean="0"/>
              <a:t>пороком сердца </a:t>
            </a:r>
            <a:r>
              <a:rPr lang="ru-RU" sz="1400" dirty="0"/>
              <a:t>и др</a:t>
            </a:r>
            <a:r>
              <a:rPr lang="ru-RU" sz="1400" dirty="0" smtClean="0"/>
              <a:t>.). </a:t>
            </a:r>
          </a:p>
          <a:p>
            <a:pPr marL="0" indent="0" algn="just">
              <a:buNone/>
            </a:pPr>
            <a:r>
              <a:rPr lang="ru-RU" sz="1400" b="1" dirty="0" smtClean="0"/>
              <a:t>200-е </a:t>
            </a:r>
            <a:r>
              <a:rPr lang="ru-RU" sz="1400" b="1" dirty="0"/>
              <a:t>номера </a:t>
            </a:r>
            <a:r>
              <a:rPr lang="ru-RU" sz="1400" b="1" dirty="0" smtClean="0"/>
              <a:t>вариантов</a:t>
            </a:r>
            <a:r>
              <a:rPr lang="ru-RU" sz="1400" dirty="0" smtClean="0"/>
              <a:t> - </a:t>
            </a:r>
            <a:r>
              <a:rPr lang="ru-RU" sz="1400" u="sng" dirty="0"/>
              <a:t>сжатое изложение по прослушанному тексту с </a:t>
            </a:r>
            <a:r>
              <a:rPr lang="ru-RU" sz="1400" u="sng" dirty="0" smtClean="0"/>
              <a:t>творческим заданием</a:t>
            </a:r>
            <a:r>
              <a:rPr lang="ru-RU" sz="1400" dirty="0" smtClean="0"/>
              <a:t>: для </a:t>
            </a:r>
            <a:r>
              <a:rPr lang="ru-RU" sz="1400" dirty="0"/>
              <a:t>слепых и </a:t>
            </a:r>
            <a:r>
              <a:rPr lang="ru-RU" sz="1400" dirty="0" smtClean="0"/>
              <a:t>слабовидящих обучающихся,  </a:t>
            </a:r>
            <a:r>
              <a:rPr lang="ru-RU" sz="1400" dirty="0"/>
              <a:t>экзаменационные материалы аналогичны </a:t>
            </a:r>
            <a:r>
              <a:rPr lang="ru-RU" sz="1400" dirty="0" smtClean="0"/>
              <a:t>100-м экзаменационным </a:t>
            </a:r>
            <a:r>
              <a:rPr lang="ru-RU" sz="1400" dirty="0"/>
              <a:t>вариантам, однако визуальные образы в текстах </a:t>
            </a:r>
            <a:r>
              <a:rPr lang="ru-RU" sz="1400" dirty="0" smtClean="0"/>
              <a:t>сведены к </a:t>
            </a:r>
            <a:r>
              <a:rPr lang="ru-RU" sz="1400" dirty="0"/>
              <a:t>минимуму. Для слепых обучающихся задания переводятся на </a:t>
            </a:r>
            <a:r>
              <a:rPr lang="ru-RU" sz="1400" dirty="0" err="1"/>
              <a:t>рельефноточечный</a:t>
            </a:r>
            <a:r>
              <a:rPr lang="ru-RU" sz="1400" dirty="0"/>
              <a:t> шрифт </a:t>
            </a:r>
            <a:r>
              <a:rPr lang="ru-RU" sz="1400" dirty="0" smtClean="0"/>
              <a:t>Брайля.</a:t>
            </a:r>
          </a:p>
          <a:p>
            <a:pPr marL="0" indent="0">
              <a:buNone/>
            </a:pPr>
            <a:r>
              <a:rPr lang="ru-RU" sz="1400" b="1" dirty="0" smtClean="0"/>
              <a:t>300-е </a:t>
            </a:r>
            <a:r>
              <a:rPr lang="ru-RU" sz="1400" b="1" dirty="0"/>
              <a:t>номера вариантов </a:t>
            </a:r>
            <a:r>
              <a:rPr lang="ru-RU" sz="1400" dirty="0" smtClean="0"/>
              <a:t>- </a:t>
            </a:r>
            <a:r>
              <a:rPr lang="ru-RU" sz="1400" u="sng" dirty="0" smtClean="0"/>
              <a:t>сжатое </a:t>
            </a:r>
            <a:r>
              <a:rPr lang="ru-RU" sz="1400" u="sng" dirty="0"/>
              <a:t>изложение по прочитанному тексту с творческим </a:t>
            </a:r>
            <a:r>
              <a:rPr lang="ru-RU" sz="1400" u="sng" dirty="0" smtClean="0"/>
              <a:t>заданием</a:t>
            </a:r>
            <a:r>
              <a:rPr lang="ru-RU" sz="1400" dirty="0" smtClean="0"/>
              <a:t>: для </a:t>
            </a:r>
            <a:r>
              <a:rPr lang="ru-RU" sz="1400" dirty="0"/>
              <a:t>глухих, </a:t>
            </a:r>
            <a:r>
              <a:rPr lang="ru-RU" sz="1400" dirty="0" smtClean="0"/>
              <a:t>слабослышащих, позднооглохших</a:t>
            </a:r>
            <a:r>
              <a:rPr lang="ru-RU" sz="1400" dirty="0"/>
              <a:t>, </a:t>
            </a:r>
            <a:r>
              <a:rPr lang="ru-RU" sz="1400" dirty="0" err="1"/>
              <a:t>кохлеарно</a:t>
            </a:r>
            <a:r>
              <a:rPr lang="ru-RU" sz="1400" dirty="0"/>
              <a:t> </a:t>
            </a:r>
            <a:r>
              <a:rPr lang="ru-RU" sz="1400" dirty="0" smtClean="0"/>
              <a:t> имплантированных экзаменуемых, экзаменационные </a:t>
            </a:r>
            <a:r>
              <a:rPr lang="ru-RU" sz="1400" dirty="0"/>
              <a:t>материалы аналогичны 100-м </a:t>
            </a:r>
            <a:r>
              <a:rPr lang="ru-RU" sz="1400" dirty="0" smtClean="0"/>
              <a:t>экзаменационным вариантам</a:t>
            </a:r>
            <a:r>
              <a:rPr lang="ru-RU" sz="1400" dirty="0"/>
              <a:t>, однако звуковые образы в текстах сведены к минимуму.</a:t>
            </a:r>
          </a:p>
          <a:p>
            <a:pPr marL="0" indent="0">
              <a:buNone/>
            </a:pPr>
            <a:r>
              <a:rPr lang="ru-RU" sz="1400" b="1" dirty="0"/>
              <a:t>400-е и 500-е номера </a:t>
            </a:r>
            <a:r>
              <a:rPr lang="ru-RU" sz="1400" b="1" dirty="0" smtClean="0"/>
              <a:t>вариантов </a:t>
            </a:r>
            <a:r>
              <a:rPr lang="ru-RU" sz="1400" dirty="0" smtClean="0"/>
              <a:t>- </a:t>
            </a:r>
            <a:r>
              <a:rPr lang="ru-RU" sz="1400" u="sng" dirty="0"/>
              <a:t>сжатое </a:t>
            </a:r>
            <a:r>
              <a:rPr lang="ru-RU" sz="1400" u="sng" dirty="0" smtClean="0"/>
              <a:t>изложение по </a:t>
            </a:r>
            <a:r>
              <a:rPr lang="ru-RU" sz="1400" u="sng" dirty="0"/>
              <a:t>прослушанному и прочитанному тексту с творческим заданием </a:t>
            </a:r>
            <a:r>
              <a:rPr lang="ru-RU" sz="1400" dirty="0"/>
              <a:t>(</a:t>
            </a:r>
            <a:r>
              <a:rPr lang="ru-RU" sz="1400" dirty="0" smtClean="0"/>
              <a:t>400-е номера </a:t>
            </a:r>
            <a:r>
              <a:rPr lang="ru-RU" sz="1400" dirty="0"/>
              <a:t>вариантов) или </a:t>
            </a:r>
            <a:r>
              <a:rPr lang="ru-RU" sz="1400" u="sng" dirty="0"/>
              <a:t>осложнённое списывание </a:t>
            </a:r>
            <a:r>
              <a:rPr lang="ru-RU" sz="1400" dirty="0"/>
              <a:t>(500-е номера вариантов</a:t>
            </a:r>
            <a:r>
              <a:rPr lang="ru-RU" sz="1400" dirty="0" smtClean="0"/>
              <a:t>) </a:t>
            </a:r>
            <a:r>
              <a:rPr lang="ru-RU" sz="1400" b="1" i="1" dirty="0" smtClean="0"/>
              <a:t>по </a:t>
            </a:r>
            <a:r>
              <a:rPr lang="ru-RU" sz="1400" b="1" i="1" dirty="0"/>
              <a:t>выбору </a:t>
            </a:r>
            <a:r>
              <a:rPr lang="ru-RU" sz="1400" dirty="0" smtClean="0"/>
              <a:t>обучающегося предназначены </a:t>
            </a:r>
            <a:r>
              <a:rPr lang="ru-RU" sz="1400" dirty="0"/>
              <a:t>для </a:t>
            </a:r>
            <a:r>
              <a:rPr lang="ru-RU" sz="1400" dirty="0" smtClean="0"/>
              <a:t>обучающихся с </a:t>
            </a:r>
            <a:r>
              <a:rPr lang="ru-RU" sz="1400" dirty="0"/>
              <a:t>тяжёлыми нарушениями </a:t>
            </a:r>
            <a:r>
              <a:rPr lang="ru-RU" sz="1400" dirty="0" smtClean="0"/>
              <a:t>речи, </a:t>
            </a:r>
            <a:r>
              <a:rPr lang="ru-RU" sz="1400" dirty="0"/>
              <a:t>для </a:t>
            </a:r>
            <a:r>
              <a:rPr lang="ru-RU" sz="1400" dirty="0" smtClean="0"/>
              <a:t>обучающихся </a:t>
            </a:r>
            <a:r>
              <a:rPr lang="ru-RU" sz="1400" dirty="0"/>
              <a:t>с </a:t>
            </a:r>
            <a:r>
              <a:rPr lang="ru-RU" sz="1400" dirty="0" smtClean="0"/>
              <a:t>НОДА, </a:t>
            </a:r>
            <a:r>
              <a:rPr lang="ru-RU" sz="1400" dirty="0"/>
              <a:t>а также для лиц с </a:t>
            </a:r>
            <a:r>
              <a:rPr lang="ru-RU" sz="1400" dirty="0" smtClean="0"/>
              <a:t>ЗПР.</a:t>
            </a:r>
          </a:p>
          <a:p>
            <a:pPr marL="0" indent="0">
              <a:buNone/>
            </a:pPr>
            <a:r>
              <a:rPr lang="ru-RU" sz="1400" b="1" dirty="0" smtClean="0"/>
              <a:t>600-е номера вариантов </a:t>
            </a:r>
            <a:r>
              <a:rPr lang="ru-RU" sz="1400" dirty="0" smtClean="0"/>
              <a:t>–</a:t>
            </a:r>
            <a:r>
              <a:rPr lang="ru-RU" sz="1400" u="sng" dirty="0" smtClean="0"/>
              <a:t>диктант</a:t>
            </a:r>
            <a:r>
              <a:rPr lang="ru-RU" sz="1400" dirty="0" smtClean="0"/>
              <a:t>: для обучающихся с </a:t>
            </a:r>
            <a:r>
              <a:rPr lang="ru-RU" sz="1400" dirty="0"/>
              <a:t>расстройствами аутистического </a:t>
            </a:r>
            <a:r>
              <a:rPr lang="ru-RU" sz="1400" dirty="0" smtClean="0"/>
              <a:t>спектра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3888432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Русский язык. Письменная форма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013176"/>
            <a:ext cx="3888432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Русский язык. Устная форма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445224"/>
            <a:ext cx="8712968" cy="1169551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900-е </a:t>
            </a:r>
            <a:r>
              <a:rPr lang="ru-RU" sz="1400" b="1" dirty="0"/>
              <a:t>номера </a:t>
            </a:r>
            <a:r>
              <a:rPr lang="ru-RU" sz="1400" b="1" dirty="0" smtClean="0"/>
              <a:t>билетов.</a:t>
            </a:r>
          </a:p>
          <a:p>
            <a:pPr algn="just"/>
            <a:r>
              <a:rPr lang="ru-RU" sz="1400" b="1" dirty="0" smtClean="0"/>
              <a:t>Три задания: </a:t>
            </a:r>
            <a:r>
              <a:rPr lang="ru-RU" sz="1400" dirty="0" smtClean="0"/>
              <a:t>1) составление </a:t>
            </a:r>
            <a:r>
              <a:rPr lang="ru-RU" sz="1400" dirty="0"/>
              <a:t>небольшого устного </a:t>
            </a:r>
            <a:r>
              <a:rPr lang="ru-RU" sz="1400" dirty="0" smtClean="0"/>
              <a:t>связного высказывания. 2) рассмотреть </a:t>
            </a:r>
            <a:r>
              <a:rPr lang="ru-RU" sz="1400" dirty="0"/>
              <a:t>представленное в </a:t>
            </a:r>
            <a:r>
              <a:rPr lang="ru-RU" sz="1400" dirty="0" smtClean="0"/>
              <a:t>тексте языковое </a:t>
            </a:r>
            <a:r>
              <a:rPr lang="ru-RU" sz="1400" dirty="0"/>
              <a:t>явление и рассказать о нём в устном связном высказывании</a:t>
            </a:r>
            <a:r>
              <a:rPr lang="ru-RU" sz="1400" dirty="0" smtClean="0"/>
              <a:t>. 3) практические </a:t>
            </a:r>
            <a:r>
              <a:rPr lang="ru-RU" sz="1400" dirty="0"/>
              <a:t>задачи в области изученного в </a:t>
            </a:r>
            <a:r>
              <a:rPr lang="ru-RU" sz="1400" dirty="0" smtClean="0"/>
              <a:t>рамках школьного </a:t>
            </a:r>
            <a:r>
              <a:rPr lang="ru-RU" sz="1400" dirty="0"/>
              <a:t>курса материала. Задание нацеливает экзаменуемого на</a:t>
            </a:r>
          </a:p>
          <a:p>
            <a:pPr algn="just"/>
            <a:r>
              <a:rPr lang="ru-RU" sz="1400" dirty="0"/>
              <a:t>составление устного связного высказывания.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4259972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900" y="260350"/>
            <a:ext cx="8466138" cy="88582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Расписание ГИА-9 в 2024 году</a:t>
            </a:r>
            <a:endParaRPr lang="ru-RU" dirty="0"/>
          </a:p>
        </p:txBody>
      </p:sp>
      <p:sp>
        <p:nvSpPr>
          <p:cNvPr id="12697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A68482BE-F579-42AB-A2A7-5713F0A21696}" type="slidenum">
              <a:rPr lang="ru-RU" altLang="ru-RU" smtClean="0">
                <a:solidFill>
                  <a:srgbClr val="B5A788"/>
                </a:solidFill>
              </a:rPr>
              <a:pPr/>
              <a:t>24</a:t>
            </a:fld>
            <a:endParaRPr lang="ru-RU" altLang="ru-RU" smtClean="0">
              <a:solidFill>
                <a:srgbClr val="B5A78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3037" y="1139691"/>
            <a:ext cx="8842375" cy="1016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Досрочный</a:t>
            </a:r>
            <a:r>
              <a:rPr lang="ru-RU" sz="2000" dirty="0"/>
              <a:t> – с 23 апреля по 21 </a:t>
            </a:r>
            <a:r>
              <a:rPr lang="ru-RU" sz="2000" dirty="0" smtClean="0"/>
              <a:t>мая</a:t>
            </a:r>
            <a:endParaRPr lang="ru-RU" sz="2000" dirty="0"/>
          </a:p>
          <a:p>
            <a:pPr>
              <a:defRPr/>
            </a:pPr>
            <a:r>
              <a:rPr lang="ru-RU" sz="2000" b="1" dirty="0"/>
              <a:t>Основной</a:t>
            </a:r>
            <a:r>
              <a:rPr lang="ru-RU" sz="2000" dirty="0"/>
              <a:t> – </a:t>
            </a:r>
            <a:r>
              <a:rPr lang="ru-RU" sz="2000" b="1" dirty="0">
                <a:solidFill>
                  <a:srgbClr val="FF0000"/>
                </a:solidFill>
              </a:rPr>
              <a:t>с </a:t>
            </a:r>
            <a:r>
              <a:rPr lang="ru-RU" sz="2000" b="1" dirty="0" smtClean="0">
                <a:solidFill>
                  <a:srgbClr val="FF0000"/>
                </a:solidFill>
              </a:rPr>
              <a:t>21 </a:t>
            </a:r>
            <a:r>
              <a:rPr lang="ru-RU" sz="2000" b="1" dirty="0">
                <a:solidFill>
                  <a:srgbClr val="FF0000"/>
                </a:solidFill>
              </a:rPr>
              <a:t>мая по 2 июля</a:t>
            </a:r>
          </a:p>
          <a:p>
            <a:pPr>
              <a:defRPr/>
            </a:pPr>
            <a:r>
              <a:rPr lang="ru-RU" sz="2000" b="1" dirty="0"/>
              <a:t>Дополнительный</a:t>
            </a:r>
            <a:r>
              <a:rPr lang="ru-RU" sz="2000" dirty="0"/>
              <a:t> – с 3 по 24 сентября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035" y="4464015"/>
            <a:ext cx="8842375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Резервные сроки основного этапа</a:t>
            </a:r>
          </a:p>
          <a:p>
            <a:r>
              <a:rPr lang="ru-RU" dirty="0" smtClean="0"/>
              <a:t>24 </a:t>
            </a:r>
            <a:r>
              <a:rPr lang="ru-RU" dirty="0"/>
              <a:t>июня (понедельник) — русский язык;</a:t>
            </a:r>
          </a:p>
          <a:p>
            <a:r>
              <a:rPr lang="ru-RU" dirty="0"/>
              <a:t>25 июня (вторник) — по всем </a:t>
            </a:r>
            <a:r>
              <a:rPr lang="ru-RU" dirty="0" smtClean="0"/>
              <a:t>предметам </a:t>
            </a:r>
            <a:r>
              <a:rPr lang="ru-RU" dirty="0"/>
              <a:t>(кроме русского языка и математики);</a:t>
            </a:r>
          </a:p>
          <a:p>
            <a:r>
              <a:rPr lang="ru-RU" dirty="0"/>
              <a:t>26 июня (среда) — по всем </a:t>
            </a:r>
            <a:r>
              <a:rPr lang="ru-RU" dirty="0" smtClean="0"/>
              <a:t> </a:t>
            </a:r>
            <a:r>
              <a:rPr lang="ru-RU" dirty="0"/>
              <a:t>предметам (кроме русского языка и математики);</a:t>
            </a:r>
          </a:p>
          <a:p>
            <a:r>
              <a:rPr lang="ru-RU" dirty="0"/>
              <a:t>27 июня (четверг) — математика;</a:t>
            </a:r>
          </a:p>
          <a:p>
            <a:r>
              <a:rPr lang="ru-RU" dirty="0"/>
              <a:t>1 июля (понедельник) — по всем учебным предметам;</a:t>
            </a:r>
          </a:p>
          <a:p>
            <a:r>
              <a:rPr lang="ru-RU" dirty="0"/>
              <a:t>2 июля (вторник) — по всем учебным </a:t>
            </a:r>
            <a:r>
              <a:rPr lang="ru-RU" dirty="0" smtClean="0"/>
              <a:t>предметам.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036" y="2155691"/>
            <a:ext cx="8842375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Основные сроки основного этапа</a:t>
            </a:r>
          </a:p>
          <a:p>
            <a:r>
              <a:rPr lang="ru-RU" dirty="0" smtClean="0"/>
              <a:t>21 -22 </a:t>
            </a:r>
            <a:r>
              <a:rPr lang="ru-RU" dirty="0"/>
              <a:t>мая </a:t>
            </a:r>
            <a:r>
              <a:rPr lang="ru-RU" dirty="0" smtClean="0"/>
              <a:t>(вторник-среда) </a:t>
            </a:r>
            <a:r>
              <a:rPr lang="ru-RU" dirty="0"/>
              <a:t>— иностранные </a:t>
            </a:r>
            <a:r>
              <a:rPr lang="ru-RU" dirty="0" smtClean="0"/>
              <a:t>языки</a:t>
            </a:r>
            <a:endParaRPr lang="ru-RU" dirty="0"/>
          </a:p>
          <a:p>
            <a:r>
              <a:rPr lang="ru-RU" dirty="0" smtClean="0"/>
              <a:t>27 </a:t>
            </a:r>
            <a:r>
              <a:rPr lang="ru-RU" dirty="0"/>
              <a:t>мая (понедельник) — биология, </a:t>
            </a:r>
            <a:r>
              <a:rPr lang="ru-RU" dirty="0" smtClean="0"/>
              <a:t>информатика, обществознание</a:t>
            </a:r>
            <a:r>
              <a:rPr lang="ru-RU" dirty="0"/>
              <a:t>, химия;</a:t>
            </a:r>
          </a:p>
          <a:p>
            <a:r>
              <a:rPr lang="ru-RU" dirty="0"/>
              <a:t>30 мая (четверг) — география, история, физика, химия;</a:t>
            </a:r>
          </a:p>
          <a:p>
            <a:r>
              <a:rPr lang="ru-RU" dirty="0"/>
              <a:t>3 июня (понедельник) — русский язык</a:t>
            </a:r>
            <a:r>
              <a:rPr lang="ru-RU" dirty="0" smtClean="0"/>
              <a:t>;</a:t>
            </a:r>
          </a:p>
          <a:p>
            <a:r>
              <a:rPr lang="ru-RU" dirty="0" smtClean="0"/>
              <a:t>6 </a:t>
            </a:r>
            <a:r>
              <a:rPr lang="ru-RU" dirty="0"/>
              <a:t>июня (четверг) — математика;</a:t>
            </a:r>
          </a:p>
          <a:p>
            <a:r>
              <a:rPr lang="ru-RU" dirty="0"/>
              <a:t>11 июня (вторник) — география, информатика, обществознание;</a:t>
            </a:r>
          </a:p>
          <a:p>
            <a:r>
              <a:rPr lang="ru-RU" dirty="0"/>
              <a:t>14 июня (пятница) — биология, информатика, литература, физика.</a:t>
            </a:r>
          </a:p>
        </p:txBody>
      </p:sp>
    </p:spTree>
    <p:extLst>
      <p:ext uri="{BB962C8B-B14F-4D97-AF65-F5344CB8AC3E}">
        <p14:creationId xmlns:p14="http://schemas.microsoft.com/office/powerpoint/2010/main" xmlns="" val="589933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66946" y="3284986"/>
            <a:ext cx="6977463" cy="26998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горячей линии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ГИА-11, ВПР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РЦОИ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8(8442)606-607</a:t>
            </a:r>
          </a:p>
          <a:p>
            <a:pPr algn="ctr"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8(8442)606-608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276" name="Picture 2" descr="http://profobraz.by/wp-content/uploads/2017/01/urov_obrazo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8289" y="260648"/>
            <a:ext cx="3059856" cy="214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00162" y="2403738"/>
            <a:ext cx="7067550" cy="964704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0478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63" y="0"/>
            <a:ext cx="8172450" cy="620713"/>
          </a:xfrm>
          <a:solidFill>
            <a:srgbClr val="CCFF33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ИС-9 для участников с ОВЗ, детей-инвалидов,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инвалидов в 2024 году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54985739"/>
              </p:ext>
            </p:extLst>
          </p:nvPr>
        </p:nvGraphicFramePr>
        <p:xfrm>
          <a:off x="79375" y="692150"/>
          <a:ext cx="8985249" cy="3757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6857"/>
                <a:gridCol w="2748028"/>
                <a:gridCol w="1397947"/>
                <a:gridCol w="1494164"/>
                <a:gridCol w="1458253"/>
              </a:tblGrid>
              <a:tr h="1445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Категория участников</a:t>
                      </a:r>
                      <a:endParaRPr lang="ru-RU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28" marB="45728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Кол-во</a:t>
                      </a:r>
                    </a:p>
                    <a:p>
                      <a:pPr algn="ctr"/>
                      <a:r>
                        <a:rPr lang="ru-RU" sz="1600" i="1" dirty="0" smtClean="0"/>
                        <a:t> критериев</a:t>
                      </a:r>
                      <a:endParaRPr lang="ru-RU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28" marB="4572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Макс. балл</a:t>
                      </a:r>
                      <a:endParaRPr lang="ru-RU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28" marB="4572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Порог</a:t>
                      </a:r>
                      <a:endParaRPr lang="ru-RU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28" marB="45728">
                    <a:solidFill>
                      <a:schemeClr val="bg1"/>
                    </a:solidFill>
                  </a:tcPr>
                </a:tc>
              </a:tr>
              <a:tr h="24582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</a:rPr>
                        <a:t>Глухие, позднооглохшие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9</a:t>
                      </a: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5</a:t>
                      </a: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458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Слабослышащие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9751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Слепые, 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поздноослепшие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владеющие ш.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Брайля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97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не владеющие ш. Брайля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62938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Слабовидящие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458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Участники с тяжелыми нарушениями речи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4582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С нарушением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ОДА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нет сопут. заболевания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372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есть сопут.заболевания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 заболев.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 заболеван.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 заболеван.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458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С расстройством аутистического спектра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2458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Участники с </a:t>
                      </a:r>
                      <a:r>
                        <a:rPr lang="ru-RU" sz="1600" b="1" dirty="0" smtClean="0">
                          <a:effectLst/>
                        </a:rPr>
                        <a:t>ЗПР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  <a:tr h="491641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Иные </a:t>
                      </a:r>
                      <a:r>
                        <a:rPr lang="ru-RU" sz="1600" b="1" dirty="0" smtClean="0">
                          <a:effectLst/>
                        </a:rPr>
                        <a:t>категории</a:t>
                      </a:r>
                      <a:r>
                        <a:rPr lang="ru-RU" sz="1600" dirty="0" smtClean="0">
                          <a:effectLst/>
                        </a:rPr>
                        <a:t>, </a:t>
                      </a:r>
                      <a:r>
                        <a:rPr lang="ru-RU" sz="1600" dirty="0">
                          <a:effectLst/>
                        </a:rPr>
                        <a:t>которым </a:t>
                      </a:r>
                      <a:r>
                        <a:rPr lang="ru-RU" sz="1600" dirty="0" smtClean="0">
                          <a:effectLst/>
                        </a:rPr>
                        <a:t>требуется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создание  </a:t>
                      </a:r>
                      <a:r>
                        <a:rPr lang="ru-RU" sz="1600" dirty="0" err="1" smtClean="0">
                          <a:effectLst/>
                        </a:rPr>
                        <a:t>спец.условий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2" marR="68582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410" name="Прямоугольник 7"/>
          <p:cNvSpPr>
            <a:spLocks noChangeArrowheads="1"/>
          </p:cNvSpPr>
          <p:nvPr/>
        </p:nvSpPr>
        <p:spPr bwMode="auto">
          <a:xfrm>
            <a:off x="33338" y="4549775"/>
            <a:ext cx="9144000" cy="230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Продолжительность увеличивается на 30 мин (т.е. общая продолжительность - 45 мин).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Участники самостоятельно распределяют время, отведенное на ИС-9: могут использовать время как на подготовку, так и на ответы.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день проведения могут присутствовать ассистенты (помогают занять рабочее место, передвигаться, прочитать задание).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Организация питания и перерывов для проведения необходимых лечебных и профилактических мероприятий.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Использование необходимых для выполнения заданий технических средств.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20017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2931553"/>
            <a:ext cx="9036050" cy="821109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dirty="0" smtClean="0">
                <a:latin typeface="+mn-lt"/>
              </a:rPr>
              <a:t>Демоверсии, спецификации, кодификаторы ИС-9</a:t>
            </a:r>
            <a:br>
              <a:rPr lang="ru-RU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https://fipi.ru/oge/demoversii-specifikacii-kodifikatory</a:t>
            </a:r>
            <a:endParaRPr lang="ru-RU" sz="2400" dirty="0">
              <a:latin typeface="+mn-lt"/>
            </a:endParaRPr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fld id="{A5D7B630-3A3B-4E96-99EA-B51387618FC7}" type="slidenum">
              <a:rPr lang="ru-RU" altLang="ru-RU">
                <a:solidFill>
                  <a:srgbClr val="B5A788"/>
                </a:solidFill>
              </a:rPr>
              <a:pPr>
                <a:defRPr/>
              </a:pPr>
              <a:t>4</a:t>
            </a:fld>
            <a:endParaRPr lang="ru-RU" altLang="ru-RU">
              <a:solidFill>
                <a:srgbClr val="B5A788"/>
              </a:solidFill>
            </a:endParaRPr>
          </a:p>
        </p:txBody>
      </p:sp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6338" y="4940300"/>
            <a:ext cx="2774950" cy="1892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8200" name="Прямоугольник 2"/>
          <p:cNvSpPr>
            <a:spLocks noChangeArrowheads="1"/>
          </p:cNvSpPr>
          <p:nvPr/>
        </p:nvSpPr>
        <p:spPr bwMode="auto">
          <a:xfrm>
            <a:off x="222250" y="115888"/>
            <a:ext cx="89281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맑은 고딕" pitchFamily="34" charset="-127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C00000"/>
                </a:solidFill>
              </a:rPr>
              <a:t>Итоговое собеседование состоит из двух частей, четырех заданий.</a:t>
            </a:r>
          </a:p>
          <a:p>
            <a:pPr eaLnBrk="1" hangingPunct="1"/>
            <a:r>
              <a:rPr lang="ru-RU" altLang="ru-RU" b="1" dirty="0"/>
              <a:t>Часть 1. </a:t>
            </a:r>
            <a:r>
              <a:rPr lang="ru-RU" altLang="ru-RU" dirty="0"/>
              <a:t>Задания 1 и 2 выполняются с использованием одного текста. Задание 1 – чтение вслух небольшого текста. Время на подготовку –до 2-х минут. В задании 2 предлагается пересказать прочитанный текст, дополнив его высказыванием. Время на подготовку – до 2-х минут.</a:t>
            </a:r>
          </a:p>
          <a:p>
            <a:pPr eaLnBrk="1" hangingPunct="1"/>
            <a:r>
              <a:rPr lang="ru-RU" altLang="ru-RU" b="1" dirty="0"/>
              <a:t>Часть 2. </a:t>
            </a:r>
            <a:r>
              <a:rPr lang="ru-RU" altLang="ru-RU" dirty="0"/>
              <a:t>Задания 3 и 4 не связаны с текстом части 1. Нужно выбрать одну тему (описание фотографии, повествование на основе жизненного опыта, рассуждение по одной из проблем) для монолога и диалога. </a:t>
            </a:r>
          </a:p>
          <a:p>
            <a:pPr eaLnBrk="1" hangingPunct="1"/>
            <a:r>
              <a:rPr lang="ru-RU" altLang="ru-RU" dirty="0"/>
              <a:t>Задание 3 – построить монологическое высказывание. Время на подготовку – 1 минута. </a:t>
            </a:r>
            <a:r>
              <a:rPr lang="ru-RU" altLang="ru-RU" dirty="0" smtClean="0"/>
              <a:t>В </a:t>
            </a:r>
            <a:r>
              <a:rPr lang="ru-RU" altLang="ru-RU" dirty="0"/>
              <a:t>задании 4 диалог по выбранной теме.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9088" y="3733552"/>
            <a:ext cx="2454294" cy="307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33552"/>
            <a:ext cx="3170987" cy="205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5" y="3733552"/>
            <a:ext cx="2413341" cy="312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057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371" y="116632"/>
            <a:ext cx="7272808" cy="5620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Изменение критериев оценивания ИС-9</a:t>
            </a:r>
            <a:endParaRPr lang="ru-RU" sz="2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22091"/>
            <a:ext cx="2701269" cy="170457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63886" y="4221088"/>
            <a:ext cx="5580114" cy="25239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Общее количество– 20 баллов,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зачет – 10 и более баллов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(Ч</a:t>
            </a:r>
            <a:r>
              <a:rPr lang="ru-RU" dirty="0" smtClean="0"/>
              <a:t>) Задание 1 – три критерия (Ч1,Ч2,Ч3) – 3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(П</a:t>
            </a:r>
            <a:r>
              <a:rPr lang="ru-RU" dirty="0" smtClean="0"/>
              <a:t>) Задание 2 – три </a:t>
            </a:r>
            <a:r>
              <a:rPr lang="ru-RU" dirty="0"/>
              <a:t>критерия  </a:t>
            </a:r>
            <a:r>
              <a:rPr lang="ru-RU" dirty="0" smtClean="0"/>
              <a:t>(П1,П2,П3) – 4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(М</a:t>
            </a:r>
            <a:r>
              <a:rPr lang="ru-RU" dirty="0" smtClean="0"/>
              <a:t>) Задание 3 – два </a:t>
            </a:r>
            <a:r>
              <a:rPr lang="ru-RU" dirty="0"/>
              <a:t>критерия </a:t>
            </a:r>
            <a:r>
              <a:rPr lang="ru-RU" dirty="0" smtClean="0"/>
              <a:t>(М1,М2) – 3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(Д</a:t>
            </a:r>
            <a:r>
              <a:rPr lang="ru-RU" dirty="0" smtClean="0"/>
              <a:t>) Задание 4 – один критерий (Д1)– 2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/>
              <a:t>(Р) Критерии грамотности речи: (Р1, Р2, Р3, Р4, Р5) – 8 баллов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6" y="908720"/>
            <a:ext cx="5400599" cy="31393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AutoNum type="arabicParenR"/>
            </a:pPr>
            <a:r>
              <a:rPr lang="ru-RU" b="1" dirty="0" smtClean="0"/>
              <a:t>Уменьшение</a:t>
            </a:r>
            <a:r>
              <a:rPr lang="ru-RU" dirty="0" smtClean="0"/>
              <a:t> количества критериев (с 19 до 14).</a:t>
            </a:r>
          </a:p>
          <a:p>
            <a:pPr marL="342900" indent="-342900" algn="just">
              <a:buFontTx/>
              <a:buAutoNum type="arabicParenR"/>
            </a:pPr>
            <a:r>
              <a:rPr lang="ru-RU" b="1" u="sng" dirty="0" smtClean="0"/>
              <a:t>Пересмотрены формулировки и содержание некоторых критериев. </a:t>
            </a:r>
          </a:p>
          <a:p>
            <a:pPr marL="342900" indent="-342900" algn="just">
              <a:buFontTx/>
              <a:buAutoNum type="arabicParenR"/>
            </a:pPr>
            <a:r>
              <a:rPr lang="ru-RU" b="1" dirty="0" smtClean="0"/>
              <a:t>Грамотность </a:t>
            </a:r>
            <a:r>
              <a:rPr lang="ru-RU" dirty="0"/>
              <a:t>речи </a:t>
            </a:r>
            <a:r>
              <a:rPr lang="ru-RU" dirty="0" smtClean="0"/>
              <a:t>теперь </a:t>
            </a:r>
            <a:r>
              <a:rPr lang="ru-RU" dirty="0"/>
              <a:t>оценивается по </a:t>
            </a:r>
            <a:r>
              <a:rPr lang="ru-RU" b="1" dirty="0"/>
              <a:t>ВСЕМ заданиям</a:t>
            </a:r>
            <a:r>
              <a:rPr lang="ru-RU" dirty="0"/>
              <a:t>.</a:t>
            </a:r>
          </a:p>
          <a:p>
            <a:pPr marL="342900" indent="-342900" algn="just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Если </a:t>
            </a:r>
            <a:r>
              <a:rPr lang="ru-RU" b="1" dirty="0">
                <a:solidFill>
                  <a:srgbClr val="C00000"/>
                </a:solidFill>
              </a:rPr>
              <a:t>участник </a:t>
            </a:r>
            <a:r>
              <a:rPr lang="ru-RU" b="1" dirty="0" smtClean="0">
                <a:solidFill>
                  <a:srgbClr val="C00000"/>
                </a:solidFill>
              </a:rPr>
              <a:t>ИС-9 не </a:t>
            </a:r>
            <a:r>
              <a:rPr lang="ru-RU" b="1" dirty="0">
                <a:solidFill>
                  <a:srgbClr val="C00000"/>
                </a:solidFill>
              </a:rPr>
              <a:t>приступал к </a:t>
            </a:r>
            <a:r>
              <a:rPr lang="ru-RU" b="1" dirty="0" smtClean="0">
                <a:solidFill>
                  <a:srgbClr val="C00000"/>
                </a:solidFill>
              </a:rPr>
              <a:t>выполнению двух </a:t>
            </a:r>
            <a:r>
              <a:rPr lang="ru-RU" b="1" dirty="0">
                <a:solidFill>
                  <a:srgbClr val="C00000"/>
                </a:solidFill>
              </a:rPr>
              <a:t>или более заданий, то по всем критериям оценивания грамотности </a:t>
            </a:r>
            <a:r>
              <a:rPr lang="ru-RU" b="1" dirty="0" smtClean="0">
                <a:solidFill>
                  <a:srgbClr val="C00000"/>
                </a:solidFill>
              </a:rPr>
              <a:t>речи ставится </a:t>
            </a:r>
            <a:r>
              <a:rPr lang="ru-RU" b="1" dirty="0">
                <a:solidFill>
                  <a:srgbClr val="C00000"/>
                </a:solidFill>
              </a:rPr>
              <a:t>0 баллов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 algn="just">
              <a:buAutoNum type="arabicParenR"/>
            </a:pPr>
            <a:r>
              <a:rPr lang="ru-RU" b="1" dirty="0" smtClean="0"/>
              <a:t>Убрали</a:t>
            </a:r>
            <a:r>
              <a:rPr lang="ru-RU" dirty="0" smtClean="0"/>
              <a:t> требование о снижении балла за  подробный  пересказ.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894427"/>
            <a:ext cx="316835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Тексты в ИС-9 </a:t>
            </a:r>
            <a:r>
              <a:rPr lang="ru-RU" dirty="0" smtClean="0"/>
              <a:t>об учёных</a:t>
            </a:r>
            <a:r>
              <a:rPr lang="ru-RU" dirty="0"/>
              <a:t>, изобретателях, космонавтах, </a:t>
            </a:r>
            <a:r>
              <a:rPr lang="ru-RU" dirty="0" smtClean="0"/>
              <a:t>полководцах, героях </a:t>
            </a:r>
            <a:r>
              <a:rPr lang="ru-RU" dirty="0"/>
              <a:t>войны, деятелях искусства, спортсменах, врачах и др</a:t>
            </a:r>
            <a:r>
              <a:rPr lang="ru-RU" dirty="0" smtClean="0"/>
              <a:t>., внёсших весомый </a:t>
            </a:r>
            <a:r>
              <a:rPr lang="ru-RU" dirty="0"/>
              <a:t>вклад в развитие нашей страны, её защиту от различных угроз.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31" y="3284099"/>
            <a:ext cx="2585999" cy="167946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73912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496300" cy="33337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моменты ИС-9 в 2024 году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0" y="333375"/>
            <a:ext cx="9144000" cy="652462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школьного модуля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«Результаты ИС-9»,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подгрузка .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b2p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-файла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присланного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РЦОИ, !!!проверка ФИО участников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 «Результаты ИС-9». Сверка участников с ОВЗ (в ПО будет стоять код 22 в графе «резерв»)</a:t>
            </a:r>
            <a:endParaRPr lang="ru-RU" sz="2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выверка и распечатка форм в ОО: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ИС-01 (списки участников), ИС-02 (ведомость учета),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ИС-03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(протокол эксперта 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участника),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ИС-04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черновик для эксперта (форма не обязательная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ИС-08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Акт о досрочном завершении (при необходимости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ИС-09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Акт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удалении (при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Распечатка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(сайт ФИПИ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fipi.ru/oge/demoversii-specifikacii-kodifikatory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в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7.45 –8.00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обр. в ОО передача ЭМ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ИС-9 в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09:00 по местному времени</a:t>
            </a: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 вносит результаты в ПО «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ИС-9»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февраля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заполненные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.b2p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файлы отправляют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Афониной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(кол-во </a:t>
            </a:r>
            <a:r>
              <a:rPr lang="ru-RU" alt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файлов=количеству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ОО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–не переименовывать!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13.00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февраля 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отправляет в РЦОИ по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ДП заполненные файлы 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формата </a:t>
            </a: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.b2p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результатами оценивания  (кол-во файлов=количеству ОО)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Получение протоколов с результатами из РЦОИ  не позднее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 февраля   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3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180" y="5933311"/>
            <a:ext cx="9058820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регионе используется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небланковая технология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проведения. </a:t>
            </a: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ИС-10 НЕ НУЖНА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306545"/>
            <a:ext cx="7177410" cy="527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5120" y="1916832"/>
            <a:ext cx="5472608" cy="27809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Выгрузка форм из Планирования ГИА-9 2024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909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549275"/>
          </a:xfrm>
          <a:solidFill>
            <a:schemeClr val="bg1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ИС-01 Списки участников ИС-9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07504" y="5063020"/>
            <a:ext cx="9036496" cy="1734655"/>
          </a:xfrm>
          <a:solidFill>
            <a:schemeClr val="bg1"/>
          </a:solidFill>
        </p:spPr>
        <p:txBody>
          <a:bodyPr/>
          <a:lstStyle/>
          <a:p>
            <a:pPr indent="180975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ИС-01 – из модулей ОО или МСУ РИС «Планирование ГИА-9» в форматах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xls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.rtf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180975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заполняется ответственным организатором. Ставится «№ аудитории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лишних знаков-/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неявке участника  ставится метка «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«не явился»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113"/>
          <a:stretch/>
        </p:blipFill>
        <p:spPr bwMode="auto">
          <a:xfrm>
            <a:off x="755576" y="908720"/>
            <a:ext cx="8232189" cy="41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3042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91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ИС-02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ведомости учета ИС-9 в аудитории</a:t>
            </a:r>
            <a:endParaRPr lang="ru-RU" sz="2400" dirty="0"/>
          </a:p>
        </p:txBody>
      </p:sp>
      <p:sp>
        <p:nvSpPr>
          <p:cNvPr id="16387" name="Объект 3"/>
          <p:cNvSpPr>
            <a:spLocks noGrp="1"/>
          </p:cNvSpPr>
          <p:nvPr>
            <p:ph idx="10"/>
          </p:nvPr>
        </p:nvSpPr>
        <p:spPr bwMode="auto">
          <a:xfrm>
            <a:off x="20588" y="846609"/>
            <a:ext cx="8785225" cy="1295400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tIns="45720" rIns="91440" bIns="45720" numCol="1" anchorCtr="0" compatLnSpc="1">
            <a:prstTxWarp prst="textNoShape">
              <a:avLst/>
            </a:prstTxWarp>
            <a:normAutofit fontScale="92500"/>
          </a:bodyPr>
          <a:lstStyle/>
          <a:p>
            <a:pPr eaLnBrk="1" hangingPunct="1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Форма ИС-02 – формируется из любого уровня РИС «Планирование ГИА-9»</a:t>
            </a:r>
          </a:p>
          <a:p>
            <a:pPr eaLnBrk="1" hangingPunct="1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Из РИС «Планирование ГИА-9» можно выгрузить в различных форматах</a:t>
            </a:r>
          </a:p>
          <a:p>
            <a:pPr eaLnBrk="1" hangingPunct="1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(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.</a:t>
            </a:r>
            <a:r>
              <a:rPr lang="en-US" altLang="ru-RU" sz="2000" dirty="0" err="1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xls</a:t>
            </a:r>
            <a:r>
              <a:rPr lang="en-US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, .pdf, .rtf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ea typeface="맑은 고딕" pitchFamily="34" charset="-127"/>
                <a:cs typeface="Times New Roman" pitchFamily="18" charset="0"/>
              </a:rPr>
              <a:t>). Заполняется экзаменатором-собеседником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4860" y="1988840"/>
            <a:ext cx="5872030" cy="47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942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2347</Words>
  <Application>Microsoft Office PowerPoint</Application>
  <PresentationFormat>Экран (4:3)</PresentationFormat>
  <Paragraphs>240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Организационные вопросы подготовки и проведения ИС-9 в Волгоградской области 2024 году</vt:lpstr>
      <vt:lpstr>Изменения в Рекомендациях  ИС-9 в 2024 г. В сравнении с Рекомендациями 2023г. 1) п.5.2. В месте проведения могут находиться ассистенты, должностные лица Рособрнадзора и/или ОИВ (убрали представителей СМИ). 2) п.5.9. Прописан порядок удаления участника ИС-9. 3) В «Инструкции для собеседника» (Приложение 3) есть  дополнение: при выполнении зад. № 2 (пересказ) может пользоваться «Полем для заметок», при выполнении других заданий делать письменные  заметки нельзя, но может делать подчёркивание и разметку в тексте КИМ. 4) Изменены формы ИС-02 (внесена графа об удалении) 5) Новые критерии оценивания ИС-9. Приложение 6 Рекомендаций. 6) Изменена форма ИС-03 и форма Специализированной формы - НОВЫЙ протокола эксперта. 7) По отдельным категориям участников с ОВЗ изменились пороговые значения (глухие, позднооглохшие, слабослышащие, слепые, поздноослепшие) !Приложение 12.</vt:lpstr>
      <vt:lpstr>Организация ИС-9 для участников с ОВЗ, детей-инвалидов,  инвалидов в 2024 году</vt:lpstr>
      <vt:lpstr>Демоверсии, спецификации, кодификаторы ИС-9 https://fipi.ru/oge/demoversii-specifikacii-kodifikatory</vt:lpstr>
      <vt:lpstr>Изменение критериев оценивания ИС-9</vt:lpstr>
      <vt:lpstr>Организационные моменты ИС-9 в 2024 году</vt:lpstr>
      <vt:lpstr>Выгрузка форм из Планирования ГИА-9 2024</vt:lpstr>
      <vt:lpstr>Форма ИС-01 Списки участников ИС-9</vt:lpstr>
      <vt:lpstr>Форма ИС-02 Форма ведомости учета ИС-9 в аудитории</vt:lpstr>
      <vt:lpstr>Форма ИС-03. Протокол эксперта для оценивания ответов участников ИС-9</vt:lpstr>
      <vt:lpstr>Форма ИС-04.  Черновик для внесения первичной информации по оцениванию ответов участников итогового собеседования экспертами</vt:lpstr>
      <vt:lpstr>Форма ИС-08. Акт о досрочном завершении итогового собеседования по русскому языку по уважительным причинам</vt:lpstr>
      <vt:lpstr>Форма ИС-09. Акт об удалении участника итогового собеседования</vt:lpstr>
      <vt:lpstr>Слайд 14</vt:lpstr>
      <vt:lpstr>Функционал ответственного организатора</vt:lpstr>
      <vt:lpstr>Функционал  экзаменатора-собеседника</vt:lpstr>
      <vt:lpstr>Функционал эксперта </vt:lpstr>
      <vt:lpstr>Региональный научно-методический вебинар «Особенности оценивания ответов участников итогового собеседования при проведении итогового собеседования по русскому языку в общеобразовательных организациях Волгоградской области в 2023/2024 учебном году»</vt:lpstr>
      <vt:lpstr>Функционал технического специалиста</vt:lpstr>
      <vt:lpstr>Слайд 20</vt:lpstr>
      <vt:lpstr>Алгоритм работы с ПО «Результаты ИС-9»</vt:lpstr>
      <vt:lpstr>Специализированная форма для внесения результатов ИС-9   ПО «Результаты ИС-9»</vt:lpstr>
      <vt:lpstr>Изменения в спецификации ГВЭ-9</vt:lpstr>
      <vt:lpstr>Расписание ГИА-9 в 2024 году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в системе АИС  "Планирование ГИА-9" в 2022 г</dc:title>
  <dc:creator>Марина М.А. Десятериченко</dc:creator>
  <cp:lastModifiedBy>Афонина</cp:lastModifiedBy>
  <cp:revision>134</cp:revision>
  <cp:lastPrinted>2023-11-30T12:21:10Z</cp:lastPrinted>
  <dcterms:created xsi:type="dcterms:W3CDTF">2022-03-15T06:27:00Z</dcterms:created>
  <dcterms:modified xsi:type="dcterms:W3CDTF">2024-01-29T11:56:51Z</dcterms:modified>
</cp:coreProperties>
</file>